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9" r:id="rId6"/>
    <p:sldId id="257" r:id="rId7"/>
    <p:sldId id="259" r:id="rId8"/>
    <p:sldId id="301" r:id="rId9"/>
    <p:sldId id="300" r:id="rId10"/>
    <p:sldId id="274" r:id="rId11"/>
    <p:sldId id="258" r:id="rId12"/>
    <p:sldId id="287" r:id="rId13"/>
    <p:sldId id="288" r:id="rId14"/>
    <p:sldId id="289" r:id="rId15"/>
    <p:sldId id="262" r:id="rId16"/>
    <p:sldId id="265" r:id="rId17"/>
    <p:sldId id="267" r:id="rId18"/>
    <p:sldId id="268" r:id="rId19"/>
    <p:sldId id="284" r:id="rId20"/>
    <p:sldId id="285" r:id="rId21"/>
    <p:sldId id="286" r:id="rId22"/>
    <p:sldId id="290" r:id="rId23"/>
    <p:sldId id="293" r:id="rId24"/>
    <p:sldId id="292" r:id="rId25"/>
    <p:sldId id="291" r:id="rId26"/>
    <p:sldId id="294" r:id="rId27"/>
    <p:sldId id="297" r:id="rId28"/>
    <p:sldId id="296" r:id="rId29"/>
    <p:sldId id="295" r:id="rId30"/>
    <p:sldId id="298" r:id="rId31"/>
    <p:sldId id="299" r:id="rId32"/>
    <p:sldId id="275"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5975" autoAdjust="0"/>
  </p:normalViewPr>
  <p:slideViewPr>
    <p:cSldViewPr snapToGrid="0">
      <p:cViewPr varScale="1">
        <p:scale>
          <a:sx n="82" d="100"/>
          <a:sy n="82" d="100"/>
        </p:scale>
        <p:origin x="288" y="5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11/29/2023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studentprojectguide.com/php/php-source-code/online-exam-porta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Children using computer">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srcRect/>
          <a:stretch/>
        </p:blipFill>
        <p:spPr>
          <a:xfrm flipH="1">
            <a:off x="704392" y="860510"/>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485101" y="2164389"/>
            <a:ext cx="6482963" cy="2127142"/>
          </a:xfrm>
        </p:spPr>
        <p:txBody>
          <a:bodyPr/>
          <a:lstStyle/>
          <a:p>
            <a:r>
              <a:rPr lang="en-US" dirty="0"/>
              <a:t>Examination Portal</a:t>
            </a:r>
          </a:p>
        </p:txBody>
      </p:sp>
      <p:sp>
        <p:nvSpPr>
          <p:cNvPr id="2" name="TextBox 1">
            <a:extLst>
              <a:ext uri="{FF2B5EF4-FFF2-40B4-BE49-F238E27FC236}">
                <a16:creationId xmlns:a16="http://schemas.microsoft.com/office/drawing/2014/main" id="{B45DC4A7-D8C3-AD7C-DC51-1ED810CBDEF0}"/>
              </a:ext>
            </a:extLst>
          </p:cNvPr>
          <p:cNvSpPr txBox="1"/>
          <p:nvPr/>
        </p:nvSpPr>
        <p:spPr>
          <a:xfrm>
            <a:off x="5485101" y="1518058"/>
            <a:ext cx="6482963"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0" lang="en-US" sz="3600" b="0" i="0" u="none" strike="noStrike" kern="1200" cap="all" spc="400" normalizeH="0" baseline="0" noProof="0" dirty="0">
                <a:ln w="19050">
                  <a:solidFill>
                    <a:srgbClr val="15C7C7"/>
                  </a:solidFill>
                </a:ln>
                <a:noFill/>
                <a:effectLst/>
                <a:uLnTx/>
                <a:uFillTx/>
                <a:latin typeface="Posterama Bold"/>
                <a:ea typeface="+mj-ea"/>
                <a:cs typeface="+mj-cs"/>
              </a:rPr>
              <a:t>project </a:t>
            </a:r>
            <a:r>
              <a:rPr kumimoji="0" lang="en-IN" sz="3600" b="0" i="0" u="none" strike="noStrike" kern="1200" cap="all" spc="400" normalizeH="0" baseline="0" noProof="0" dirty="0">
                <a:ln w="19050">
                  <a:solidFill>
                    <a:srgbClr val="15C7C7"/>
                  </a:solidFill>
                </a:ln>
                <a:noFill/>
                <a:effectLst/>
                <a:uLnTx/>
                <a:uFillTx/>
                <a:latin typeface="Posterama Bold"/>
                <a:ea typeface="+mj-ea"/>
                <a:cs typeface="+mj-cs"/>
              </a:rPr>
              <a:t>REPORT</a:t>
            </a:r>
            <a:r>
              <a:rPr kumimoji="0" lang="en-US" sz="3600" b="0" i="0" u="none" strike="noStrike" kern="1200" cap="all" spc="400" normalizeH="0" baseline="0" noProof="0" dirty="0">
                <a:ln w="19050">
                  <a:solidFill>
                    <a:srgbClr val="15C7C7"/>
                  </a:solidFill>
                </a:ln>
                <a:noFill/>
                <a:effectLst/>
                <a:uLnTx/>
                <a:uFillTx/>
                <a:latin typeface="Posterama Bold"/>
                <a:ea typeface="+mj-ea"/>
                <a:cs typeface="+mj-cs"/>
              </a:rPr>
              <a:t> On</a:t>
            </a:r>
            <a:endParaRPr lang="en-IN" sz="1100" dirty="0"/>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uiExpand="1" build="allAtOnce"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DFD </a:t>
            </a:r>
          </a:p>
        </p:txBody>
      </p:sp>
      <p:pic>
        <p:nvPicPr>
          <p:cNvPr id="4" name="Picture 3">
            <a:extLst>
              <a:ext uri="{FF2B5EF4-FFF2-40B4-BE49-F238E27FC236}">
                <a16:creationId xmlns:a16="http://schemas.microsoft.com/office/drawing/2014/main" id="{99381DC1-AD98-D6E0-763B-F356EF6326B4}"/>
              </a:ext>
            </a:extLst>
          </p:cNvPr>
          <p:cNvPicPr>
            <a:picLocks noChangeAspect="1"/>
          </p:cNvPicPr>
          <p:nvPr/>
        </p:nvPicPr>
        <p:blipFill>
          <a:blip r:embed="rId2"/>
          <a:stretch>
            <a:fillRect/>
          </a:stretch>
        </p:blipFill>
        <p:spPr>
          <a:xfrm>
            <a:off x="6321751" y="554311"/>
            <a:ext cx="5730737" cy="5047926"/>
          </a:xfrm>
          <a:prstGeom prst="rect">
            <a:avLst/>
          </a:prstGeom>
        </p:spPr>
      </p:pic>
      <p:sp>
        <p:nvSpPr>
          <p:cNvPr id="7" name="Text Placeholder 42">
            <a:extLst>
              <a:ext uri="{FF2B5EF4-FFF2-40B4-BE49-F238E27FC236}">
                <a16:creationId xmlns:a16="http://schemas.microsoft.com/office/drawing/2014/main" id="{A937584A-C4BB-5D6C-B608-BA0CF2B4E2D1}"/>
              </a:ext>
            </a:extLst>
          </p:cNvPr>
          <p:cNvSpPr txBox="1">
            <a:spLocks/>
          </p:cNvSpPr>
          <p:nvPr/>
        </p:nvSpPr>
        <p:spPr>
          <a:xfrm>
            <a:off x="591014" y="1279527"/>
            <a:ext cx="5730737" cy="5207262"/>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DFD is an abbreviation for Data Flow Diagram. </a:t>
            </a:r>
          </a:p>
          <a:p>
            <a:pPr marL="285750" indent="-285750">
              <a:lnSpc>
                <a:spcPct val="150000"/>
              </a:lnSpc>
              <a:buFont typeface="Arial" panose="020B0604020202020204" pitchFamily="34" charset="0"/>
              <a:buChar char="•"/>
            </a:pPr>
            <a:r>
              <a:rPr lang="en-US" dirty="0"/>
              <a:t>It is a graphical depiction of the data flow within a system or process. </a:t>
            </a:r>
          </a:p>
          <a:p>
            <a:pPr marL="285750" indent="-285750">
              <a:lnSpc>
                <a:spcPct val="150000"/>
              </a:lnSpc>
              <a:buFont typeface="Arial" panose="020B0604020202020204" pitchFamily="34" charset="0"/>
              <a:buChar char="•"/>
            </a:pPr>
            <a:r>
              <a:rPr lang="en-US" dirty="0"/>
              <a:t>A Data Flow Diagram consists of various components:</a:t>
            </a:r>
          </a:p>
          <a:p>
            <a:pPr marL="285750" indent="-285750">
              <a:lnSpc>
                <a:spcPct val="150000"/>
              </a:lnSpc>
              <a:buFont typeface="Arial" panose="020B0604020202020204" pitchFamily="34" charset="0"/>
              <a:buChar char="•"/>
            </a:pPr>
            <a:r>
              <a:rPr lang="en-US" b="1" dirty="0"/>
              <a:t>Processes</a:t>
            </a:r>
            <a:r>
              <a:rPr lang="en-US" dirty="0"/>
              <a:t>: Processes represent the functions or activities that manipulate the data. They are depicted as circles or rectangles in a DFD.</a:t>
            </a:r>
          </a:p>
          <a:p>
            <a:pPr marL="285750" indent="-285750">
              <a:lnSpc>
                <a:spcPct val="150000"/>
              </a:lnSpc>
              <a:buFont typeface="Arial" panose="020B0604020202020204" pitchFamily="34" charset="0"/>
              <a:buChar char="•"/>
            </a:pPr>
            <a:r>
              <a:rPr lang="en-US" b="1" dirty="0"/>
              <a:t>Data Stores</a:t>
            </a:r>
            <a:r>
              <a:rPr lang="en-US" dirty="0"/>
              <a:t>: Data Stores represent where data is stored within the system. They can be databases, files, or even physical locations where data is stored temporarily or permanently.</a:t>
            </a:r>
          </a:p>
          <a:p>
            <a:pPr marL="285750" indent="-285750">
              <a:lnSpc>
                <a:spcPct val="150000"/>
              </a:lnSpc>
              <a:buFont typeface="Arial" panose="020B0604020202020204" pitchFamily="34" charset="0"/>
              <a:buChar char="•"/>
            </a:pPr>
            <a:r>
              <a:rPr lang="en-US" b="1" dirty="0"/>
              <a:t>Data Flows</a:t>
            </a:r>
            <a:r>
              <a:rPr lang="en-US" dirty="0"/>
              <a:t>: Data Flows represent the movement of data from one entity to another. They are depicted as arrows and show the direction in which data is passed between processes, data stores, and external entities.</a:t>
            </a:r>
          </a:p>
          <a:p>
            <a:pPr marL="285750" indent="-285750">
              <a:lnSpc>
                <a:spcPct val="150000"/>
              </a:lnSpc>
              <a:buFont typeface="Arial" panose="020B0604020202020204" pitchFamily="34" charset="0"/>
              <a:buChar char="•"/>
            </a:pPr>
            <a:r>
              <a:rPr lang="en-US" b="1" dirty="0"/>
              <a:t>External Entities</a:t>
            </a:r>
            <a:r>
              <a:rPr lang="en-US" dirty="0"/>
              <a:t>: External Entities are sources or destinations of data that interact with the system but are external to it. They can be users, other systems, or external organizations.</a:t>
            </a:r>
            <a:endParaRPr lang="en-IN" dirty="0"/>
          </a:p>
          <a:p>
            <a:pPr marL="285750" indent="-285750">
              <a:lnSpc>
                <a:spcPct val="150000"/>
              </a:lnSpc>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1ADA74A6-7343-5307-BC71-F34E2E5BD638}"/>
              </a:ext>
            </a:extLst>
          </p:cNvPr>
          <p:cNvSpPr txBox="1"/>
          <p:nvPr/>
        </p:nvSpPr>
        <p:spPr>
          <a:xfrm>
            <a:off x="8126233" y="5860111"/>
            <a:ext cx="2838616" cy="369332"/>
          </a:xfrm>
          <a:prstGeom prst="rect">
            <a:avLst/>
          </a:prstGeom>
          <a:noFill/>
        </p:spPr>
        <p:txBody>
          <a:bodyPr wrap="square" rtlCol="0">
            <a:spAutoFit/>
          </a:bodyPr>
          <a:lstStyle/>
          <a:p>
            <a:pPr algn="ctr"/>
            <a:r>
              <a:rPr lang="en-IN" dirty="0">
                <a:solidFill>
                  <a:schemeClr val="bg1"/>
                </a:solidFill>
              </a:rPr>
              <a:t>0 – Level DFD</a:t>
            </a:r>
          </a:p>
        </p:txBody>
      </p:sp>
    </p:spTree>
    <p:extLst>
      <p:ext uri="{BB962C8B-B14F-4D97-AF65-F5344CB8AC3E}">
        <p14:creationId xmlns:p14="http://schemas.microsoft.com/office/powerpoint/2010/main" val="219909457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LEVEL 1 – DFD </a:t>
            </a:r>
          </a:p>
        </p:txBody>
      </p:sp>
      <p:pic>
        <p:nvPicPr>
          <p:cNvPr id="2" name="Picture 1">
            <a:extLst>
              <a:ext uri="{FF2B5EF4-FFF2-40B4-BE49-F238E27FC236}">
                <a16:creationId xmlns:a16="http://schemas.microsoft.com/office/drawing/2014/main" id="{36F31DF1-AC17-96B8-26FD-31508566CB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6"/>
          <a:stretch/>
        </p:blipFill>
        <p:spPr bwMode="auto">
          <a:xfrm>
            <a:off x="2675780" y="763270"/>
            <a:ext cx="8542020" cy="60947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2281800"/>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166978"/>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Database Tables</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BEE675A-6B43-4062-DC94-2266853E398B}"/>
              </a:ext>
            </a:extLst>
          </p:cNvPr>
          <p:cNvPicPr>
            <a:picLocks noChangeAspect="1"/>
          </p:cNvPicPr>
          <p:nvPr/>
        </p:nvPicPr>
        <p:blipFill>
          <a:blip r:embed="rId2"/>
          <a:stretch>
            <a:fillRect/>
          </a:stretch>
        </p:blipFill>
        <p:spPr>
          <a:xfrm>
            <a:off x="628153" y="529444"/>
            <a:ext cx="6066845" cy="2977865"/>
          </a:xfrm>
          <a:prstGeom prst="rect">
            <a:avLst/>
          </a:prstGeom>
        </p:spPr>
      </p:pic>
      <p:pic>
        <p:nvPicPr>
          <p:cNvPr id="28" name="Picture 27">
            <a:extLst>
              <a:ext uri="{FF2B5EF4-FFF2-40B4-BE49-F238E27FC236}">
                <a16:creationId xmlns:a16="http://schemas.microsoft.com/office/drawing/2014/main" id="{EA80497E-8343-B692-905E-8203B8449D0C}"/>
              </a:ext>
            </a:extLst>
          </p:cNvPr>
          <p:cNvPicPr>
            <a:picLocks noChangeAspect="1"/>
          </p:cNvPicPr>
          <p:nvPr/>
        </p:nvPicPr>
        <p:blipFill>
          <a:blip r:embed="rId3"/>
          <a:stretch>
            <a:fillRect/>
          </a:stretch>
        </p:blipFill>
        <p:spPr>
          <a:xfrm>
            <a:off x="1343770" y="4319935"/>
            <a:ext cx="10629942" cy="2204109"/>
          </a:xfrm>
          <a:prstGeom prst="rect">
            <a:avLst/>
          </a:prstGeom>
        </p:spPr>
      </p:pic>
    </p:spTree>
    <p:extLst>
      <p:ext uri="{BB962C8B-B14F-4D97-AF65-F5344CB8AC3E}">
        <p14:creationId xmlns:p14="http://schemas.microsoft.com/office/powerpoint/2010/main" val="1057146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invX="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6D30B-2129-939B-8191-5DE08C79F11A}"/>
              </a:ext>
            </a:extLst>
          </p:cNvPr>
          <p:cNvPicPr>
            <a:picLocks noChangeAspect="1"/>
          </p:cNvPicPr>
          <p:nvPr/>
        </p:nvPicPr>
        <p:blipFill>
          <a:blip r:embed="rId2"/>
          <a:stretch>
            <a:fillRect/>
          </a:stretch>
        </p:blipFill>
        <p:spPr>
          <a:xfrm>
            <a:off x="526401" y="335860"/>
            <a:ext cx="4563105" cy="3313789"/>
          </a:xfrm>
          <a:prstGeom prst="rect">
            <a:avLst/>
          </a:prstGeom>
        </p:spPr>
      </p:pic>
      <p:pic>
        <p:nvPicPr>
          <p:cNvPr id="5" name="Picture 4">
            <a:extLst>
              <a:ext uri="{FF2B5EF4-FFF2-40B4-BE49-F238E27FC236}">
                <a16:creationId xmlns:a16="http://schemas.microsoft.com/office/drawing/2014/main" id="{C1AD37A1-5F28-0A94-01A2-44AB6FFACAB3}"/>
              </a:ext>
            </a:extLst>
          </p:cNvPr>
          <p:cNvPicPr>
            <a:picLocks noChangeAspect="1"/>
          </p:cNvPicPr>
          <p:nvPr/>
        </p:nvPicPr>
        <p:blipFill>
          <a:blip r:embed="rId3"/>
          <a:stretch>
            <a:fillRect/>
          </a:stretch>
        </p:blipFill>
        <p:spPr>
          <a:xfrm>
            <a:off x="6096000" y="4040215"/>
            <a:ext cx="4933950" cy="2466975"/>
          </a:xfrm>
          <a:prstGeom prst="rect">
            <a:avLst/>
          </a:prstGeom>
        </p:spPr>
      </p:pic>
    </p:spTree>
    <p:extLst>
      <p:ext uri="{BB962C8B-B14F-4D97-AF65-F5344CB8AC3E}">
        <p14:creationId xmlns:p14="http://schemas.microsoft.com/office/powerpoint/2010/main" val="23725351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10CAD-B535-D374-6230-9C9254302EF9}"/>
              </a:ext>
            </a:extLst>
          </p:cNvPr>
          <p:cNvPicPr>
            <a:picLocks noChangeAspect="1"/>
          </p:cNvPicPr>
          <p:nvPr/>
        </p:nvPicPr>
        <p:blipFill>
          <a:blip r:embed="rId2"/>
          <a:stretch>
            <a:fillRect/>
          </a:stretch>
        </p:blipFill>
        <p:spPr>
          <a:xfrm>
            <a:off x="807140" y="824471"/>
            <a:ext cx="5288860" cy="1677373"/>
          </a:xfrm>
          <a:prstGeom prst="rect">
            <a:avLst/>
          </a:prstGeom>
        </p:spPr>
      </p:pic>
      <p:pic>
        <p:nvPicPr>
          <p:cNvPr id="5" name="Picture 4">
            <a:extLst>
              <a:ext uri="{FF2B5EF4-FFF2-40B4-BE49-F238E27FC236}">
                <a16:creationId xmlns:a16="http://schemas.microsoft.com/office/drawing/2014/main" id="{9997C5E9-0BC0-4578-9B80-7F0EEEE95160}"/>
              </a:ext>
            </a:extLst>
          </p:cNvPr>
          <p:cNvPicPr>
            <a:picLocks noChangeAspect="1"/>
          </p:cNvPicPr>
          <p:nvPr/>
        </p:nvPicPr>
        <p:blipFill>
          <a:blip r:embed="rId3"/>
          <a:stretch>
            <a:fillRect/>
          </a:stretch>
        </p:blipFill>
        <p:spPr>
          <a:xfrm>
            <a:off x="6823406" y="824471"/>
            <a:ext cx="5022050" cy="1599766"/>
          </a:xfrm>
          <a:prstGeom prst="rect">
            <a:avLst/>
          </a:prstGeom>
        </p:spPr>
      </p:pic>
      <p:pic>
        <p:nvPicPr>
          <p:cNvPr id="17" name="Picture 16">
            <a:extLst>
              <a:ext uri="{FF2B5EF4-FFF2-40B4-BE49-F238E27FC236}">
                <a16:creationId xmlns:a16="http://schemas.microsoft.com/office/drawing/2014/main" id="{14FCF35A-E760-A1C1-36DC-9A59F4AB8DB8}"/>
              </a:ext>
            </a:extLst>
          </p:cNvPr>
          <p:cNvPicPr>
            <a:picLocks noChangeAspect="1"/>
          </p:cNvPicPr>
          <p:nvPr/>
        </p:nvPicPr>
        <p:blipFill>
          <a:blip r:embed="rId4"/>
          <a:stretch>
            <a:fillRect/>
          </a:stretch>
        </p:blipFill>
        <p:spPr>
          <a:xfrm>
            <a:off x="3695700" y="3085106"/>
            <a:ext cx="5340546" cy="3401419"/>
          </a:xfrm>
          <a:prstGeom prst="rect">
            <a:avLst/>
          </a:prstGeom>
        </p:spPr>
      </p:pic>
    </p:spTree>
    <p:extLst>
      <p:ext uri="{BB962C8B-B14F-4D97-AF65-F5344CB8AC3E}">
        <p14:creationId xmlns:p14="http://schemas.microsoft.com/office/powerpoint/2010/main" val="33135353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invX="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5559D-85CB-A041-B357-4B2684D94199}"/>
              </a:ext>
            </a:extLst>
          </p:cNvPr>
          <p:cNvPicPr>
            <a:picLocks noChangeAspect="1"/>
          </p:cNvPicPr>
          <p:nvPr/>
        </p:nvPicPr>
        <p:blipFill>
          <a:blip r:embed="rId2"/>
          <a:stretch>
            <a:fillRect/>
          </a:stretch>
        </p:blipFill>
        <p:spPr>
          <a:xfrm>
            <a:off x="5486400" y="3163344"/>
            <a:ext cx="6125155" cy="3231616"/>
          </a:xfrm>
          <a:prstGeom prst="rect">
            <a:avLst/>
          </a:prstGeom>
        </p:spPr>
      </p:pic>
      <p:pic>
        <p:nvPicPr>
          <p:cNvPr id="8" name="Picture 7">
            <a:extLst>
              <a:ext uri="{FF2B5EF4-FFF2-40B4-BE49-F238E27FC236}">
                <a16:creationId xmlns:a16="http://schemas.microsoft.com/office/drawing/2014/main" id="{B36720C9-8AB9-7453-7841-74A28135C2CA}"/>
              </a:ext>
            </a:extLst>
          </p:cNvPr>
          <p:cNvPicPr>
            <a:picLocks noChangeAspect="1"/>
          </p:cNvPicPr>
          <p:nvPr/>
        </p:nvPicPr>
        <p:blipFill>
          <a:blip r:embed="rId3"/>
          <a:stretch>
            <a:fillRect/>
          </a:stretch>
        </p:blipFill>
        <p:spPr>
          <a:xfrm>
            <a:off x="560649" y="455265"/>
            <a:ext cx="6531577" cy="1818807"/>
          </a:xfrm>
          <a:prstGeom prst="rect">
            <a:avLst/>
          </a:prstGeom>
        </p:spPr>
      </p:pic>
    </p:spTree>
    <p:extLst>
      <p:ext uri="{BB962C8B-B14F-4D97-AF65-F5344CB8AC3E}">
        <p14:creationId xmlns:p14="http://schemas.microsoft.com/office/powerpoint/2010/main" val="39595656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THE FRONT PAGE OF PROJECT </a:t>
            </a:r>
          </a:p>
        </p:txBody>
      </p:sp>
      <p:pic>
        <p:nvPicPr>
          <p:cNvPr id="3" name="Picture 2">
            <a:extLst>
              <a:ext uri="{FF2B5EF4-FFF2-40B4-BE49-F238E27FC236}">
                <a16:creationId xmlns:a16="http://schemas.microsoft.com/office/drawing/2014/main" id="{266007DE-5A48-FE3B-7D14-A13D814616B5}"/>
              </a:ext>
            </a:extLst>
          </p:cNvPr>
          <p:cNvPicPr>
            <a:picLocks noChangeAspect="1"/>
          </p:cNvPicPr>
          <p:nvPr/>
        </p:nvPicPr>
        <p:blipFill>
          <a:blip r:embed="rId2"/>
          <a:stretch>
            <a:fillRect/>
          </a:stretch>
        </p:blipFill>
        <p:spPr>
          <a:xfrm>
            <a:off x="1693627" y="1079097"/>
            <a:ext cx="9106894" cy="5089426"/>
          </a:xfrm>
          <a:prstGeom prst="rect">
            <a:avLst/>
          </a:prstGeom>
        </p:spPr>
      </p:pic>
    </p:spTree>
    <p:extLst>
      <p:ext uri="{BB962C8B-B14F-4D97-AF65-F5344CB8AC3E}">
        <p14:creationId xmlns:p14="http://schemas.microsoft.com/office/powerpoint/2010/main" val="381495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THE STUDENT DASHBOARD</a:t>
            </a:r>
          </a:p>
        </p:txBody>
      </p:sp>
      <p:pic>
        <p:nvPicPr>
          <p:cNvPr id="3" name="Picture 2">
            <a:extLst>
              <a:ext uri="{FF2B5EF4-FFF2-40B4-BE49-F238E27FC236}">
                <a16:creationId xmlns:a16="http://schemas.microsoft.com/office/drawing/2014/main" id="{37D05DE7-CC93-F916-ED04-413E52AD7AD0}"/>
              </a:ext>
            </a:extLst>
          </p:cNvPr>
          <p:cNvPicPr>
            <a:picLocks noChangeAspect="1"/>
          </p:cNvPicPr>
          <p:nvPr/>
        </p:nvPicPr>
        <p:blipFill>
          <a:blip r:embed="rId2"/>
          <a:srcRect/>
          <a:stretch/>
        </p:blipFill>
        <p:spPr>
          <a:xfrm>
            <a:off x="1497634" y="1280158"/>
            <a:ext cx="9294496" cy="4739248"/>
          </a:xfrm>
          <a:prstGeom prst="rect">
            <a:avLst/>
          </a:prstGeom>
        </p:spPr>
      </p:pic>
    </p:spTree>
    <p:extLst>
      <p:ext uri="{BB962C8B-B14F-4D97-AF65-F5344CB8AC3E}">
        <p14:creationId xmlns:p14="http://schemas.microsoft.com/office/powerpoint/2010/main" val="33353752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EXAMINATION PAGE</a:t>
            </a:r>
          </a:p>
        </p:txBody>
      </p:sp>
      <p:pic>
        <p:nvPicPr>
          <p:cNvPr id="19" name="Picture 18">
            <a:extLst>
              <a:ext uri="{FF2B5EF4-FFF2-40B4-BE49-F238E27FC236}">
                <a16:creationId xmlns:a16="http://schemas.microsoft.com/office/drawing/2014/main" id="{F73E662C-5E50-FACA-554B-C908C54DDAAD}"/>
              </a:ext>
            </a:extLst>
          </p:cNvPr>
          <p:cNvPicPr>
            <a:picLocks noChangeAspect="1"/>
          </p:cNvPicPr>
          <p:nvPr/>
        </p:nvPicPr>
        <p:blipFill>
          <a:blip r:embed="rId2"/>
          <a:srcRect/>
          <a:stretch/>
        </p:blipFill>
        <p:spPr>
          <a:xfrm>
            <a:off x="765944" y="1553161"/>
            <a:ext cx="10302272" cy="4564715"/>
          </a:xfrm>
          <a:prstGeom prst="rect">
            <a:avLst/>
          </a:prstGeom>
        </p:spPr>
      </p:pic>
    </p:spTree>
    <p:extLst>
      <p:ext uri="{BB962C8B-B14F-4D97-AF65-F5344CB8AC3E}">
        <p14:creationId xmlns:p14="http://schemas.microsoft.com/office/powerpoint/2010/main" val="3346805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ircle(in)">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DEF701-0DD7-C62E-2E44-2450B2F50F53}"/>
              </a:ext>
            </a:extLst>
          </p:cNvPr>
          <p:cNvSpPr>
            <a:spLocks noGrp="1"/>
          </p:cNvSpPr>
          <p:nvPr>
            <p:ph type="title"/>
          </p:nvPr>
        </p:nvSpPr>
        <p:spPr>
          <a:xfrm>
            <a:off x="989254" y="762599"/>
            <a:ext cx="10301597" cy="5216782"/>
          </a:xfrm>
        </p:spPr>
        <p:txBody>
          <a:bodyPr/>
          <a:lstStyle/>
          <a:p>
            <a:r>
              <a:rPr lang="en-IN" dirty="0"/>
              <a:t>Submitted By:</a:t>
            </a:r>
            <a:br>
              <a:rPr lang="en-IN" dirty="0"/>
            </a:br>
            <a:endParaRPr lang="en-IN" dirty="0"/>
          </a:p>
        </p:txBody>
      </p:sp>
      <p:sp>
        <p:nvSpPr>
          <p:cNvPr id="7" name="Slide Number Placeholder 6">
            <a:extLst>
              <a:ext uri="{FF2B5EF4-FFF2-40B4-BE49-F238E27FC236}">
                <a16:creationId xmlns:a16="http://schemas.microsoft.com/office/drawing/2014/main" id="{40D6F4F4-0C2C-74EC-963A-A15FC0E479C8}"/>
              </a:ext>
            </a:extLst>
          </p:cNvPr>
          <p:cNvSpPr>
            <a:spLocks noGrp="1"/>
          </p:cNvSpPr>
          <p:nvPr>
            <p:ph type="sldNum" sz="quarter" idx="12"/>
          </p:nvPr>
        </p:nvSpPr>
        <p:spPr/>
        <p:txBody>
          <a:bodyPr/>
          <a:lstStyle/>
          <a:p>
            <a:fld id="{A402E4C0-AD5E-4E8C-9F21-7CCE474BDCEB}" type="slidenum">
              <a:rPr lang="en-US" smtClean="0"/>
              <a:t>2</a:t>
            </a:fld>
            <a:endParaRPr lang="en-US" dirty="0"/>
          </a:p>
        </p:txBody>
      </p:sp>
      <p:graphicFrame>
        <p:nvGraphicFramePr>
          <p:cNvPr id="4" name="Table 7">
            <a:extLst>
              <a:ext uri="{FF2B5EF4-FFF2-40B4-BE49-F238E27FC236}">
                <a16:creationId xmlns:a16="http://schemas.microsoft.com/office/drawing/2014/main" id="{3E059354-0F44-BBC2-9FBB-C332AC4EFE32}"/>
              </a:ext>
            </a:extLst>
          </p:cNvPr>
          <p:cNvGraphicFramePr>
            <a:graphicFrameLocks noGrp="1"/>
          </p:cNvGraphicFramePr>
          <p:nvPr>
            <p:extLst>
              <p:ext uri="{D42A27DB-BD31-4B8C-83A1-F6EECF244321}">
                <p14:modId xmlns:p14="http://schemas.microsoft.com/office/powerpoint/2010/main" val="1685436018"/>
              </p:ext>
            </p:extLst>
          </p:nvPr>
        </p:nvGraphicFramePr>
        <p:xfrm>
          <a:off x="1912732" y="3999506"/>
          <a:ext cx="8805627" cy="1415331"/>
        </p:xfrm>
        <a:graphic>
          <a:graphicData uri="http://schemas.openxmlformats.org/drawingml/2006/table">
            <a:tbl>
              <a:tblPr firstRow="1" bandRow="1">
                <a:tableStyleId>{69CF1AB2-1976-4502-BF36-3FF5EA218861}</a:tableStyleId>
              </a:tblPr>
              <a:tblGrid>
                <a:gridCol w="2935209">
                  <a:extLst>
                    <a:ext uri="{9D8B030D-6E8A-4147-A177-3AD203B41FA5}">
                      <a16:colId xmlns:a16="http://schemas.microsoft.com/office/drawing/2014/main" val="2918205270"/>
                    </a:ext>
                  </a:extLst>
                </a:gridCol>
                <a:gridCol w="2935209">
                  <a:extLst>
                    <a:ext uri="{9D8B030D-6E8A-4147-A177-3AD203B41FA5}">
                      <a16:colId xmlns:a16="http://schemas.microsoft.com/office/drawing/2014/main" val="2403372159"/>
                    </a:ext>
                  </a:extLst>
                </a:gridCol>
                <a:gridCol w="2935209">
                  <a:extLst>
                    <a:ext uri="{9D8B030D-6E8A-4147-A177-3AD203B41FA5}">
                      <a16:colId xmlns:a16="http://schemas.microsoft.com/office/drawing/2014/main" val="3905063399"/>
                    </a:ext>
                  </a:extLst>
                </a:gridCol>
              </a:tblGrid>
              <a:tr h="519192">
                <a:tc gridSpan="3">
                  <a:txBody>
                    <a:bodyPr/>
                    <a:lstStyle/>
                    <a:p>
                      <a:pPr algn="ctr"/>
                      <a:r>
                        <a:rPr lang="en-IN" dirty="0"/>
                        <a:t>UNDER THE GUIDANCE OF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921456529"/>
                  </a:ext>
                </a:extLst>
              </a:tr>
              <a:tr h="896139">
                <a:tc>
                  <a:txBody>
                    <a:bodyPr/>
                    <a:lstStyle/>
                    <a:p>
                      <a:pPr algn="ctr"/>
                      <a:r>
                        <a:rPr lang="en-IN" dirty="0"/>
                        <a:t>Guide:</a:t>
                      </a:r>
                      <a:br>
                        <a:rPr lang="en-IN" dirty="0"/>
                      </a:br>
                      <a:r>
                        <a:rPr lang="en-IN" sz="1800" b="1" kern="1200" dirty="0">
                          <a:solidFill>
                            <a:schemeClr val="dk1"/>
                          </a:solidFill>
                          <a:effectLst/>
                          <a:latin typeface="+mn-lt"/>
                          <a:ea typeface="+mn-ea"/>
                          <a:cs typeface="+mn-cs"/>
                        </a:rPr>
                        <a:t>Dr. </a:t>
                      </a:r>
                      <a:r>
                        <a:rPr lang="en-IN" sz="1800" b="1" kern="1200" dirty="0" err="1">
                          <a:solidFill>
                            <a:schemeClr val="dk1"/>
                          </a:solidFill>
                          <a:effectLst/>
                          <a:latin typeface="+mn-lt"/>
                          <a:ea typeface="+mn-ea"/>
                          <a:cs typeface="+mn-cs"/>
                        </a:rPr>
                        <a:t>Monisha</a:t>
                      </a:r>
                      <a:r>
                        <a:rPr lang="en-IN" sz="1800" b="1" kern="1200" dirty="0">
                          <a:solidFill>
                            <a:schemeClr val="dk1"/>
                          </a:solidFill>
                          <a:effectLst/>
                          <a:latin typeface="+mn-lt"/>
                          <a:ea typeface="+mn-ea"/>
                          <a:cs typeface="+mn-cs"/>
                        </a:rPr>
                        <a:t> Awasthi</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sz="1800" kern="1200" dirty="0">
                          <a:solidFill>
                            <a:schemeClr val="dk1"/>
                          </a:solidFill>
                          <a:effectLst/>
                          <a:latin typeface="+mn-lt"/>
                          <a:ea typeface="+mn-ea"/>
                          <a:cs typeface="+mn-cs"/>
                        </a:rPr>
                        <a:t>Program Coordinator</a:t>
                      </a:r>
                      <a:endParaRPr lang="en-IN" dirty="0"/>
                    </a:p>
                    <a:p>
                      <a:pPr algn="ctr"/>
                      <a:r>
                        <a:rPr lang="en-IN" sz="1800" b="1" kern="1200" dirty="0" err="1">
                          <a:solidFill>
                            <a:schemeClr val="dk1"/>
                          </a:solidFill>
                          <a:effectLst/>
                          <a:latin typeface="+mn-lt"/>
                          <a:ea typeface="+mn-ea"/>
                          <a:cs typeface="+mn-cs"/>
                        </a:rPr>
                        <a:t>Dr.</a:t>
                      </a:r>
                      <a:r>
                        <a:rPr lang="en-IN" sz="1800" b="1" kern="1200" dirty="0">
                          <a:solidFill>
                            <a:schemeClr val="dk1"/>
                          </a:solidFill>
                          <a:effectLst/>
                          <a:latin typeface="+mn-lt"/>
                          <a:ea typeface="+mn-ea"/>
                          <a:cs typeface="+mn-cs"/>
                        </a:rPr>
                        <a:t> Sameer Dev Sharma</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dirty="0"/>
                        <a:t>Dean</a:t>
                      </a:r>
                    </a:p>
                    <a:p>
                      <a:pPr algn="ctr"/>
                      <a:r>
                        <a:rPr lang="en-IN" sz="1800" b="1" kern="1200" dirty="0" err="1">
                          <a:solidFill>
                            <a:schemeClr val="dk1"/>
                          </a:solidFill>
                          <a:effectLst/>
                          <a:latin typeface="+mn-lt"/>
                          <a:ea typeface="+mn-ea"/>
                          <a:cs typeface="+mn-cs"/>
                        </a:rPr>
                        <a:t>Dr.</a:t>
                      </a:r>
                      <a:r>
                        <a:rPr lang="en-IN" sz="1800" b="1" kern="1200" dirty="0">
                          <a:solidFill>
                            <a:schemeClr val="dk1"/>
                          </a:solidFill>
                          <a:effectLst/>
                          <a:latin typeface="+mn-lt"/>
                          <a:ea typeface="+mn-ea"/>
                          <a:cs typeface="+mn-cs"/>
                        </a:rPr>
                        <a:t> Sonal Sharma</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4679115"/>
                  </a:ext>
                </a:extLst>
              </a:tr>
            </a:tbl>
          </a:graphicData>
        </a:graphic>
      </p:graphicFrame>
      <p:graphicFrame>
        <p:nvGraphicFramePr>
          <p:cNvPr id="8" name="Table 7">
            <a:extLst>
              <a:ext uri="{FF2B5EF4-FFF2-40B4-BE49-F238E27FC236}">
                <a16:creationId xmlns:a16="http://schemas.microsoft.com/office/drawing/2014/main" id="{EC25E77E-74CE-2F15-A85C-6AD9101A7933}"/>
              </a:ext>
            </a:extLst>
          </p:cNvPr>
          <p:cNvGraphicFramePr>
            <a:graphicFrameLocks noGrp="1"/>
          </p:cNvGraphicFramePr>
          <p:nvPr>
            <p:extLst>
              <p:ext uri="{D42A27DB-BD31-4B8C-83A1-F6EECF244321}">
                <p14:modId xmlns:p14="http://schemas.microsoft.com/office/powerpoint/2010/main" val="1832254911"/>
              </p:ext>
            </p:extLst>
          </p:nvPr>
        </p:nvGraphicFramePr>
        <p:xfrm>
          <a:off x="1912732" y="1923315"/>
          <a:ext cx="6606118" cy="1699221"/>
        </p:xfrm>
        <a:graphic>
          <a:graphicData uri="http://schemas.openxmlformats.org/drawingml/2006/table">
            <a:tbl>
              <a:tblPr firstRow="1" bandRow="1">
                <a:tableStyleId>{5C22544A-7EE6-4342-B048-85BDC9FD1C3A}</a:tableStyleId>
              </a:tblPr>
              <a:tblGrid>
                <a:gridCol w="3303059">
                  <a:extLst>
                    <a:ext uri="{9D8B030D-6E8A-4147-A177-3AD203B41FA5}">
                      <a16:colId xmlns:a16="http://schemas.microsoft.com/office/drawing/2014/main" val="3898782240"/>
                    </a:ext>
                  </a:extLst>
                </a:gridCol>
                <a:gridCol w="3303059">
                  <a:extLst>
                    <a:ext uri="{9D8B030D-6E8A-4147-A177-3AD203B41FA5}">
                      <a16:colId xmlns:a16="http://schemas.microsoft.com/office/drawing/2014/main" val="3096001639"/>
                    </a:ext>
                  </a:extLst>
                </a:gridCol>
              </a:tblGrid>
              <a:tr h="566407">
                <a:tc>
                  <a:txBody>
                    <a:bodyPr/>
                    <a:lstStyle/>
                    <a:p>
                      <a:pPr algn="ctr"/>
                      <a:r>
                        <a:rPr lang="en-US" dirty="0"/>
                        <a:t>Name</a:t>
                      </a:r>
                      <a:endParaRPr lang="en-IN" dirty="0"/>
                    </a:p>
                  </a:txBody>
                  <a:tcPr/>
                </a:tc>
                <a:tc>
                  <a:txBody>
                    <a:bodyPr/>
                    <a:lstStyle/>
                    <a:p>
                      <a:pPr algn="ctr"/>
                      <a:r>
                        <a:rPr lang="en-US" dirty="0"/>
                        <a:t>Roll No.</a:t>
                      </a:r>
                      <a:endParaRPr lang="en-IN" dirty="0"/>
                    </a:p>
                  </a:txBody>
                  <a:tcPr/>
                </a:tc>
                <a:extLst>
                  <a:ext uri="{0D108BD9-81ED-4DB2-BD59-A6C34878D82A}">
                    <a16:rowId xmlns:a16="http://schemas.microsoft.com/office/drawing/2014/main" val="2690553375"/>
                  </a:ext>
                </a:extLst>
              </a:tr>
              <a:tr h="566407">
                <a:tc>
                  <a:txBody>
                    <a:bodyPr/>
                    <a:lstStyle/>
                    <a:p>
                      <a:r>
                        <a:rPr lang="en-US" dirty="0"/>
                        <a:t>Prince Kumar</a:t>
                      </a:r>
                      <a:endParaRPr lang="en-IN" dirty="0"/>
                    </a:p>
                  </a:txBody>
                  <a:tcPr/>
                </a:tc>
                <a:tc>
                  <a:txBody>
                    <a:bodyPr/>
                    <a:lstStyle/>
                    <a:p>
                      <a:r>
                        <a:rPr lang="en-US" dirty="0"/>
                        <a:t>99</a:t>
                      </a:r>
                      <a:endParaRPr lang="en-IN" dirty="0"/>
                    </a:p>
                  </a:txBody>
                  <a:tcPr/>
                </a:tc>
                <a:extLst>
                  <a:ext uri="{0D108BD9-81ED-4DB2-BD59-A6C34878D82A}">
                    <a16:rowId xmlns:a16="http://schemas.microsoft.com/office/drawing/2014/main" val="212237907"/>
                  </a:ext>
                </a:extLst>
              </a:tr>
              <a:tr h="566407">
                <a:tc>
                  <a:txBody>
                    <a:bodyPr/>
                    <a:lstStyle/>
                    <a:p>
                      <a:r>
                        <a:rPr lang="en-US" dirty="0"/>
                        <a:t>Anjali Kumari</a:t>
                      </a:r>
                      <a:endParaRPr lang="en-IN" dirty="0"/>
                    </a:p>
                  </a:txBody>
                  <a:tcPr/>
                </a:tc>
                <a:tc>
                  <a:txBody>
                    <a:bodyPr/>
                    <a:lstStyle/>
                    <a:p>
                      <a:r>
                        <a:rPr lang="en-US" dirty="0"/>
                        <a:t>97</a:t>
                      </a:r>
                      <a:endParaRPr lang="en-IN" dirty="0"/>
                    </a:p>
                  </a:txBody>
                  <a:tcPr/>
                </a:tc>
                <a:extLst>
                  <a:ext uri="{0D108BD9-81ED-4DB2-BD59-A6C34878D82A}">
                    <a16:rowId xmlns:a16="http://schemas.microsoft.com/office/drawing/2014/main" val="2681596156"/>
                  </a:ext>
                </a:extLst>
              </a:tr>
            </a:tbl>
          </a:graphicData>
        </a:graphic>
      </p:graphicFrame>
    </p:spTree>
    <p:extLst>
      <p:ext uri="{BB962C8B-B14F-4D97-AF65-F5344CB8AC3E}">
        <p14:creationId xmlns:p14="http://schemas.microsoft.com/office/powerpoint/2010/main" val="76742445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EXAM RESULT PAGE</a:t>
            </a:r>
          </a:p>
        </p:txBody>
      </p:sp>
      <p:pic>
        <p:nvPicPr>
          <p:cNvPr id="2" name="Picture 1">
            <a:extLst>
              <a:ext uri="{FF2B5EF4-FFF2-40B4-BE49-F238E27FC236}">
                <a16:creationId xmlns:a16="http://schemas.microsoft.com/office/drawing/2014/main" id="{2BE0BF90-87BC-34D1-804B-A359F54903F8}"/>
              </a:ext>
            </a:extLst>
          </p:cNvPr>
          <p:cNvPicPr>
            <a:picLocks noChangeAspect="1"/>
          </p:cNvPicPr>
          <p:nvPr/>
        </p:nvPicPr>
        <p:blipFill>
          <a:blip r:embed="rId2"/>
          <a:srcRect/>
          <a:stretch/>
        </p:blipFill>
        <p:spPr>
          <a:xfrm>
            <a:off x="591014" y="1391030"/>
            <a:ext cx="10699837" cy="4734491"/>
          </a:xfrm>
          <a:prstGeom prst="rect">
            <a:avLst/>
          </a:prstGeom>
        </p:spPr>
      </p:pic>
    </p:spTree>
    <p:extLst>
      <p:ext uri="{BB962C8B-B14F-4D97-AF65-F5344CB8AC3E}">
        <p14:creationId xmlns:p14="http://schemas.microsoft.com/office/powerpoint/2010/main" val="3105971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9419677" cy="707886"/>
          </a:xfrm>
          <a:prstGeom prst="rect">
            <a:avLst/>
          </a:prstGeom>
          <a:noFill/>
        </p:spPr>
        <p:txBody>
          <a:bodyPr wrap="square" rtlCol="0">
            <a:spAutoFit/>
          </a:bodyPr>
          <a:lstStyle/>
          <a:p>
            <a:r>
              <a:rPr lang="en-IN" sz="4000" dirty="0">
                <a:solidFill>
                  <a:schemeClr val="bg1"/>
                </a:solidFill>
              </a:rPr>
              <a:t>STUDENT EXAM RESULT</a:t>
            </a:r>
          </a:p>
        </p:txBody>
      </p:sp>
      <p:pic>
        <p:nvPicPr>
          <p:cNvPr id="2" name="Picture 1">
            <a:extLst>
              <a:ext uri="{FF2B5EF4-FFF2-40B4-BE49-F238E27FC236}">
                <a16:creationId xmlns:a16="http://schemas.microsoft.com/office/drawing/2014/main" id="{4369355C-00A2-3206-4135-1AFE8607ECEC}"/>
              </a:ext>
            </a:extLst>
          </p:cNvPr>
          <p:cNvPicPr>
            <a:picLocks noChangeAspect="1"/>
          </p:cNvPicPr>
          <p:nvPr/>
        </p:nvPicPr>
        <p:blipFill>
          <a:blip r:embed="rId2"/>
          <a:srcRect/>
          <a:stretch/>
        </p:blipFill>
        <p:spPr>
          <a:xfrm>
            <a:off x="781847" y="1416989"/>
            <a:ext cx="10190378" cy="4509065"/>
          </a:xfrm>
          <a:prstGeom prst="rect">
            <a:avLst/>
          </a:prstGeom>
        </p:spPr>
      </p:pic>
    </p:spTree>
    <p:extLst>
      <p:ext uri="{BB962C8B-B14F-4D97-AF65-F5344CB8AC3E}">
        <p14:creationId xmlns:p14="http://schemas.microsoft.com/office/powerpoint/2010/main" val="990901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RESULT HISTORY </a:t>
            </a:r>
          </a:p>
        </p:txBody>
      </p:sp>
      <p:pic>
        <p:nvPicPr>
          <p:cNvPr id="2" name="Picture 1">
            <a:extLst>
              <a:ext uri="{FF2B5EF4-FFF2-40B4-BE49-F238E27FC236}">
                <a16:creationId xmlns:a16="http://schemas.microsoft.com/office/drawing/2014/main" id="{8036D9A3-8AB5-E3A8-8BCB-5CCE6685E84F}"/>
              </a:ext>
            </a:extLst>
          </p:cNvPr>
          <p:cNvPicPr>
            <a:picLocks noChangeAspect="1"/>
          </p:cNvPicPr>
          <p:nvPr/>
        </p:nvPicPr>
        <p:blipFill>
          <a:blip r:embed="rId2"/>
          <a:srcRect/>
          <a:stretch/>
        </p:blipFill>
        <p:spPr>
          <a:xfrm>
            <a:off x="869326" y="1496556"/>
            <a:ext cx="10453347" cy="4639720"/>
          </a:xfrm>
          <a:prstGeom prst="rect">
            <a:avLst/>
          </a:prstGeom>
        </p:spPr>
      </p:pic>
    </p:spTree>
    <p:extLst>
      <p:ext uri="{BB962C8B-B14F-4D97-AF65-F5344CB8AC3E}">
        <p14:creationId xmlns:p14="http://schemas.microsoft.com/office/powerpoint/2010/main" val="515903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STUDENT RANKING PAGE</a:t>
            </a:r>
          </a:p>
        </p:txBody>
      </p:sp>
      <p:pic>
        <p:nvPicPr>
          <p:cNvPr id="5" name="Picture 4">
            <a:extLst>
              <a:ext uri="{FF2B5EF4-FFF2-40B4-BE49-F238E27FC236}">
                <a16:creationId xmlns:a16="http://schemas.microsoft.com/office/drawing/2014/main" id="{56939DB6-51F2-41F4-CB84-57477FF1BAF4}"/>
              </a:ext>
            </a:extLst>
          </p:cNvPr>
          <p:cNvPicPr>
            <a:picLocks noChangeAspect="1"/>
          </p:cNvPicPr>
          <p:nvPr/>
        </p:nvPicPr>
        <p:blipFill>
          <a:blip r:embed="rId2"/>
          <a:srcRect/>
          <a:stretch/>
        </p:blipFill>
        <p:spPr>
          <a:xfrm>
            <a:off x="591014" y="1640662"/>
            <a:ext cx="10795254" cy="4770935"/>
          </a:xfrm>
          <a:prstGeom prst="rect">
            <a:avLst/>
          </a:prstGeom>
        </p:spPr>
      </p:pic>
    </p:spTree>
    <p:extLst>
      <p:ext uri="{BB962C8B-B14F-4D97-AF65-F5344CB8AC3E}">
        <p14:creationId xmlns:p14="http://schemas.microsoft.com/office/powerpoint/2010/main" val="18406111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LOG IN</a:t>
            </a:r>
          </a:p>
        </p:txBody>
      </p:sp>
      <p:pic>
        <p:nvPicPr>
          <p:cNvPr id="2" name="Picture 1">
            <a:extLst>
              <a:ext uri="{FF2B5EF4-FFF2-40B4-BE49-F238E27FC236}">
                <a16:creationId xmlns:a16="http://schemas.microsoft.com/office/drawing/2014/main" id="{B71BB5F1-A81C-7935-4E6A-4C94B53AF5E2}"/>
              </a:ext>
            </a:extLst>
          </p:cNvPr>
          <p:cNvPicPr>
            <a:picLocks noChangeAspect="1"/>
          </p:cNvPicPr>
          <p:nvPr/>
        </p:nvPicPr>
        <p:blipFill>
          <a:blip r:embed="rId2"/>
          <a:srcRect/>
          <a:stretch/>
        </p:blipFill>
        <p:spPr>
          <a:xfrm>
            <a:off x="1266272" y="1539703"/>
            <a:ext cx="9189693" cy="4735278"/>
          </a:xfrm>
          <a:prstGeom prst="rect">
            <a:avLst/>
          </a:prstGeom>
        </p:spPr>
      </p:pic>
    </p:spTree>
    <p:extLst>
      <p:ext uri="{BB962C8B-B14F-4D97-AF65-F5344CB8AC3E}">
        <p14:creationId xmlns:p14="http://schemas.microsoft.com/office/powerpoint/2010/main" val="42396405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DASHBORD PAGE</a:t>
            </a:r>
          </a:p>
        </p:txBody>
      </p:sp>
      <p:pic>
        <p:nvPicPr>
          <p:cNvPr id="2" name="Picture 1">
            <a:extLst>
              <a:ext uri="{FF2B5EF4-FFF2-40B4-BE49-F238E27FC236}">
                <a16:creationId xmlns:a16="http://schemas.microsoft.com/office/drawing/2014/main" id="{9160EFCF-196B-51F2-59C8-C6E4E419BF63}"/>
              </a:ext>
            </a:extLst>
          </p:cNvPr>
          <p:cNvPicPr>
            <a:picLocks noChangeAspect="1"/>
          </p:cNvPicPr>
          <p:nvPr/>
        </p:nvPicPr>
        <p:blipFill>
          <a:blip r:embed="rId2"/>
          <a:srcRect/>
          <a:stretch/>
        </p:blipFill>
        <p:spPr>
          <a:xfrm>
            <a:off x="2022248" y="1781488"/>
            <a:ext cx="7940735" cy="4087330"/>
          </a:xfrm>
          <a:prstGeom prst="rect">
            <a:avLst/>
          </a:prstGeom>
        </p:spPr>
      </p:pic>
    </p:spTree>
    <p:extLst>
      <p:ext uri="{BB962C8B-B14F-4D97-AF65-F5344CB8AC3E}">
        <p14:creationId xmlns:p14="http://schemas.microsoft.com/office/powerpoint/2010/main" val="3923472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ADD SUBJECT PAPER</a:t>
            </a:r>
          </a:p>
        </p:txBody>
      </p:sp>
      <p:pic>
        <p:nvPicPr>
          <p:cNvPr id="2" name="Picture 1">
            <a:extLst>
              <a:ext uri="{FF2B5EF4-FFF2-40B4-BE49-F238E27FC236}">
                <a16:creationId xmlns:a16="http://schemas.microsoft.com/office/drawing/2014/main" id="{42B47865-102F-8123-4E79-4D0607876B29}"/>
              </a:ext>
            </a:extLst>
          </p:cNvPr>
          <p:cNvPicPr>
            <a:picLocks noChangeAspect="1"/>
          </p:cNvPicPr>
          <p:nvPr/>
        </p:nvPicPr>
        <p:blipFill>
          <a:blip r:embed="rId2"/>
          <a:srcRect l="4921" r="4921"/>
          <a:stretch/>
        </p:blipFill>
        <p:spPr bwMode="auto">
          <a:xfrm>
            <a:off x="1775759" y="1326004"/>
            <a:ext cx="8783573" cy="4983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5793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11009938" cy="707886"/>
          </a:xfrm>
          <a:prstGeom prst="rect">
            <a:avLst/>
          </a:prstGeom>
          <a:noFill/>
        </p:spPr>
        <p:txBody>
          <a:bodyPr wrap="square" rtlCol="0">
            <a:spAutoFit/>
          </a:bodyPr>
          <a:lstStyle/>
          <a:p>
            <a:r>
              <a:rPr lang="en-IN" sz="4000" dirty="0">
                <a:solidFill>
                  <a:schemeClr val="bg1"/>
                </a:solidFill>
              </a:rPr>
              <a:t>ADMIN ADD QUESTIONS &amp; ANSWER</a:t>
            </a:r>
          </a:p>
        </p:txBody>
      </p:sp>
      <p:pic>
        <p:nvPicPr>
          <p:cNvPr id="2" name="Picture 1">
            <a:extLst>
              <a:ext uri="{FF2B5EF4-FFF2-40B4-BE49-F238E27FC236}">
                <a16:creationId xmlns:a16="http://schemas.microsoft.com/office/drawing/2014/main" id="{CEF7A6CF-B802-AD59-0584-ED58D5B4F7FC}"/>
              </a:ext>
            </a:extLst>
          </p:cNvPr>
          <p:cNvPicPr>
            <a:picLocks noChangeAspect="1"/>
          </p:cNvPicPr>
          <p:nvPr/>
        </p:nvPicPr>
        <p:blipFill>
          <a:blip r:embed="rId2"/>
          <a:srcRect/>
          <a:stretch/>
        </p:blipFill>
        <p:spPr>
          <a:xfrm>
            <a:off x="1321931" y="1801947"/>
            <a:ext cx="7814117" cy="3999087"/>
          </a:xfrm>
          <a:prstGeom prst="rect">
            <a:avLst/>
          </a:prstGeom>
        </p:spPr>
      </p:pic>
    </p:spTree>
    <p:extLst>
      <p:ext uri="{BB962C8B-B14F-4D97-AF65-F5344CB8AC3E}">
        <p14:creationId xmlns:p14="http://schemas.microsoft.com/office/powerpoint/2010/main" val="12875069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ADMIN REMOVE SUBJECT PAPER</a:t>
            </a:r>
          </a:p>
        </p:txBody>
      </p:sp>
      <p:pic>
        <p:nvPicPr>
          <p:cNvPr id="2" name="Picture 1">
            <a:extLst>
              <a:ext uri="{FF2B5EF4-FFF2-40B4-BE49-F238E27FC236}">
                <a16:creationId xmlns:a16="http://schemas.microsoft.com/office/drawing/2014/main" id="{9BACF673-C68F-24AE-BC0C-843444DCA6E2}"/>
              </a:ext>
            </a:extLst>
          </p:cNvPr>
          <p:cNvPicPr>
            <a:picLocks noChangeAspect="1"/>
          </p:cNvPicPr>
          <p:nvPr/>
        </p:nvPicPr>
        <p:blipFill>
          <a:blip r:embed="rId2"/>
          <a:srcRect/>
          <a:stretch/>
        </p:blipFill>
        <p:spPr>
          <a:xfrm>
            <a:off x="1386145" y="1403780"/>
            <a:ext cx="9197041" cy="4723867"/>
          </a:xfrm>
          <a:prstGeom prst="rect">
            <a:avLst/>
          </a:prstGeom>
        </p:spPr>
      </p:pic>
    </p:spTree>
    <p:extLst>
      <p:ext uri="{BB962C8B-B14F-4D97-AF65-F5344CB8AC3E}">
        <p14:creationId xmlns:p14="http://schemas.microsoft.com/office/powerpoint/2010/main" val="18504714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An examination portal is a web-based application that facilitates the management and administration of exams and assessments. It provides a platform for conducting online exams, managing student information, grading, and generating reports. It should be designed to be accessible to users with disabilities and compatible with various devices and screen sizes.</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29</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38849" t="2200"/>
          <a:stretch/>
        </p:blipFill>
        <p:spPr>
          <a:xfrm>
            <a:off x="6162261" y="16257"/>
            <a:ext cx="6029740" cy="6841744"/>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1" y="1338189"/>
            <a:ext cx="7092563" cy="4180016"/>
          </a:xfrm>
        </p:spPr>
        <p:txBody>
          <a:bodyPr/>
          <a:lstStyle/>
          <a:p>
            <a:r>
              <a:rPr lang="en-US" noProof="0" dirty="0"/>
              <a:t>What is Examination Portal?</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58185" y="2840431"/>
            <a:ext cx="6283304" cy="2447186"/>
          </a:xfrm>
        </p:spPr>
        <p:txBody>
          <a:bodyPr>
            <a:normAutofit fontScale="92500"/>
          </a:bodyPr>
          <a:lstStyle/>
          <a:p>
            <a:pPr marL="285750" indent="-285750">
              <a:buFont typeface="Arial" panose="020B0604020202020204" pitchFamily="34" charset="0"/>
              <a:buChar char="•"/>
            </a:pPr>
            <a:r>
              <a:rPr lang="en-US" dirty="0"/>
              <a:t>An examination portal is a digital platform that facilitates the online administration of tests. </a:t>
            </a:r>
          </a:p>
          <a:p>
            <a:pPr marL="285750" indent="-285750">
              <a:buFont typeface="Arial" panose="020B0604020202020204" pitchFamily="34" charset="0"/>
              <a:buChar char="•"/>
            </a:pPr>
            <a:r>
              <a:rPr lang="en-US" dirty="0"/>
              <a:t>It replaces traditional paper-based tests with an online method that is both efficient and safe. </a:t>
            </a:r>
          </a:p>
          <a:p>
            <a:pPr marL="285750" indent="-285750">
              <a:buFont typeface="Arial" panose="020B0604020202020204" pitchFamily="34" charset="0"/>
              <a:buChar char="•"/>
            </a:pPr>
            <a:r>
              <a:rPr lang="en-US" dirty="0"/>
              <a:t>Administrators may utilize the site to design and schedule examinations, manage user accounts, and view real-time exam results. </a:t>
            </a:r>
          </a:p>
          <a:p>
            <a:pPr marL="285750" indent="-285750">
              <a:buFont typeface="Arial" panose="020B0604020202020204" pitchFamily="34" charset="0"/>
              <a:buChar char="•"/>
            </a:pPr>
            <a:r>
              <a:rPr lang="en-US" dirty="0"/>
              <a:t>Students may take examinations, submit answers, get immediate feedback, and examine their scores. </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mc:Choice xmlns:p14="http://schemas.microsoft.com/office/powerpoint/2010/main" Requires="p14">
      <p:transition spd="slow" p14:dur="3000">
        <p14:shred pattern="rectangle"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1000"/>
                                        <p:tgtEl>
                                          <p:spTgt spid="30">
                                            <p:txEl>
                                              <p:pRg st="0" end="0"/>
                                            </p:txEl>
                                          </p:spTgt>
                                        </p:tgtEl>
                                      </p:cBhvr>
                                    </p:animEffect>
                                    <p:anim calcmode="lin" valueType="num">
                                      <p:cBhvr>
                                        <p:cTn id="12"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0">
                                            <p:txEl>
                                              <p:pRg st="1" end="1"/>
                                            </p:txEl>
                                          </p:spTgt>
                                        </p:tgtEl>
                                        <p:attrNameLst>
                                          <p:attrName>style.visibility</p:attrName>
                                        </p:attrNameLst>
                                      </p:cBhvr>
                                      <p:to>
                                        <p:strVal val="visible"/>
                                      </p:to>
                                    </p:set>
                                    <p:animEffect transition="in" filter="fade">
                                      <p:cBhvr>
                                        <p:cTn id="18" dur="1000"/>
                                        <p:tgtEl>
                                          <p:spTgt spid="30">
                                            <p:txEl>
                                              <p:pRg st="1" end="1"/>
                                            </p:txEl>
                                          </p:spTgt>
                                        </p:tgtEl>
                                      </p:cBhvr>
                                    </p:animEffect>
                                    <p:anim calcmode="lin" valueType="num">
                                      <p:cBhvr>
                                        <p:cTn id="19"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animEffect transition="in" filter="fade">
                                      <p:cBhvr>
                                        <p:cTn id="25" dur="1000"/>
                                        <p:tgtEl>
                                          <p:spTgt spid="30">
                                            <p:txEl>
                                              <p:pRg st="2" end="2"/>
                                            </p:txEl>
                                          </p:spTgt>
                                        </p:tgtEl>
                                      </p:cBhvr>
                                    </p:animEffect>
                                    <p:anim calcmode="lin" valueType="num">
                                      <p:cBhvr>
                                        <p:cTn id="26"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Effect transition="in" filter="fade">
                                      <p:cBhvr>
                                        <p:cTn id="32" dur="1000"/>
                                        <p:tgtEl>
                                          <p:spTgt spid="30">
                                            <p:txEl>
                                              <p:pRg st="3" end="3"/>
                                            </p:txEl>
                                          </p:spTgt>
                                        </p:tgtEl>
                                      </p:cBhvr>
                                    </p:animEffect>
                                    <p:anim calcmode="lin" valueType="num">
                                      <p:cBhvr>
                                        <p:cTn id="33"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sz="8000"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30</a:t>
            </a:fld>
            <a:endParaRPr lang="en-US" dirty="0"/>
          </a:p>
        </p:txBody>
      </p:sp>
    </p:spTree>
    <p:extLst>
      <p:ext uri="{BB962C8B-B14F-4D97-AF65-F5344CB8AC3E}">
        <p14:creationId xmlns:p14="http://schemas.microsoft.com/office/powerpoint/2010/main" val="15056969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48" name="TextBox 47">
            <a:extLst>
              <a:ext uri="{FF2B5EF4-FFF2-40B4-BE49-F238E27FC236}">
                <a16:creationId xmlns:a16="http://schemas.microsoft.com/office/drawing/2014/main" id="{8223D728-0CB3-66C1-D0C8-EDEEC731287B}"/>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EXISTING SYSTEM</a:t>
            </a:r>
          </a:p>
        </p:txBody>
      </p:sp>
      <p:sp>
        <p:nvSpPr>
          <p:cNvPr id="49" name="Text Placeholder 37">
            <a:extLst>
              <a:ext uri="{FF2B5EF4-FFF2-40B4-BE49-F238E27FC236}">
                <a16:creationId xmlns:a16="http://schemas.microsoft.com/office/drawing/2014/main" id="{F96DE94F-2EE6-8B35-E4F8-051261AD04AA}"/>
              </a:ext>
            </a:extLst>
          </p:cNvPr>
          <p:cNvSpPr txBox="1">
            <a:spLocks/>
          </p:cNvSpPr>
          <p:nvPr/>
        </p:nvSpPr>
        <p:spPr>
          <a:xfrm>
            <a:off x="1105621" y="1494845"/>
            <a:ext cx="10065962" cy="455609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Existing system is a manual one in which users are maintaining books to store the information like Student Details, Instructor Details, Schedule Details and feedbacks about students who attempted exam as per schedule. It is very difficult to maintain historical data.</a:t>
            </a:r>
          </a:p>
          <a:p>
            <a:pPr>
              <a:lnSpc>
                <a:spcPct val="150000"/>
              </a:lnSpc>
            </a:pPr>
            <a:endParaRPr lang="en-US" sz="1800" dirty="0"/>
          </a:p>
          <a:p>
            <a:pPr>
              <a:lnSpc>
                <a:spcPct val="150000"/>
              </a:lnSpc>
            </a:pPr>
            <a:r>
              <a:rPr lang="en-US" sz="1800" b="1" u="sng" dirty="0"/>
              <a:t>DISADVANTAGES</a:t>
            </a:r>
            <a:endParaRPr lang="en-IN" sz="1800" dirty="0"/>
          </a:p>
          <a:p>
            <a:pPr marL="285750" lvl="0" indent="-285750">
              <a:lnSpc>
                <a:spcPct val="150000"/>
              </a:lnSpc>
              <a:buFont typeface="Arial" panose="020B0604020202020204" pitchFamily="34" charset="0"/>
              <a:buChar char="•"/>
            </a:pPr>
            <a:r>
              <a:rPr lang="en-IN" sz="1800" dirty="0"/>
              <a:t>A lot of copies of question papers have to be made</a:t>
            </a:r>
          </a:p>
          <a:p>
            <a:pPr marL="285750" lvl="0" indent="-285750">
              <a:lnSpc>
                <a:spcPct val="150000"/>
              </a:lnSpc>
              <a:buFont typeface="Arial" panose="020B0604020202020204" pitchFamily="34" charset="0"/>
              <a:buChar char="•"/>
            </a:pPr>
            <a:r>
              <a:rPr lang="en-IN" sz="1800" dirty="0"/>
              <a:t>A lot of correction work hence delay in giving the results</a:t>
            </a:r>
          </a:p>
          <a:p>
            <a:pPr marL="285750" lvl="0" indent="-285750">
              <a:lnSpc>
                <a:spcPct val="150000"/>
              </a:lnSpc>
              <a:buFont typeface="Arial" panose="020B0604020202020204" pitchFamily="34" charset="0"/>
              <a:buChar char="•"/>
            </a:pPr>
            <a:r>
              <a:rPr lang="en-IN" sz="1800" dirty="0"/>
              <a:t>A lot of tabulation work for each subject results</a:t>
            </a:r>
          </a:p>
          <a:p>
            <a:pPr>
              <a:lnSpc>
                <a:spcPct val="150000"/>
              </a:lnSpc>
            </a:pPr>
            <a:endParaRPr lang="en-US" sz="1600" dirty="0"/>
          </a:p>
        </p:txBody>
      </p:sp>
    </p:spTree>
    <p:extLst>
      <p:ext uri="{BB962C8B-B14F-4D97-AF65-F5344CB8AC3E}">
        <p14:creationId xmlns:p14="http://schemas.microsoft.com/office/powerpoint/2010/main" val="4147896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49">
                                            <p:txEl>
                                              <p:pRg st="0" end="0"/>
                                            </p:txEl>
                                          </p:spTgt>
                                        </p:tgtEl>
                                        <p:attrNameLst>
                                          <p:attrName>style.visibility</p:attrName>
                                        </p:attrNameLst>
                                      </p:cBhvr>
                                      <p:to>
                                        <p:strVal val="visible"/>
                                      </p:to>
                                    </p:set>
                                    <p:anim calcmode="lin" valueType="num">
                                      <p:cBhvr>
                                        <p:cTn id="9"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1" dur="500"/>
                                        <p:tgtEl>
                                          <p:spTgt spid="4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9">
                                            <p:txEl>
                                              <p:pRg st="2" end="2"/>
                                            </p:txEl>
                                          </p:spTgt>
                                        </p:tgtEl>
                                        <p:attrNameLst>
                                          <p:attrName>style.visibility</p:attrName>
                                        </p:attrNameLst>
                                      </p:cBhvr>
                                      <p:to>
                                        <p:strVal val="visible"/>
                                      </p:to>
                                    </p:set>
                                    <p:anim calcmode="lin" valueType="num">
                                      <p:cBhvr>
                                        <p:cTn id="16" dur="500" fill="hold"/>
                                        <p:tgtEl>
                                          <p:spTgt spid="49">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49">
                                            <p:txEl>
                                              <p:pRg st="2" end="2"/>
                                            </p:txEl>
                                          </p:spTgt>
                                        </p:tgtEl>
                                        <p:attrNameLst>
                                          <p:attrName>ppt_h</p:attrName>
                                        </p:attrNameLst>
                                      </p:cBhvr>
                                      <p:tavLst>
                                        <p:tav tm="0">
                                          <p:val>
                                            <p:fltVal val="0"/>
                                          </p:val>
                                        </p:tav>
                                        <p:tav tm="100000">
                                          <p:val>
                                            <p:strVal val="#ppt_h"/>
                                          </p:val>
                                        </p:tav>
                                      </p:tavLst>
                                    </p:anim>
                                    <p:animEffect transition="in" filter="fade">
                                      <p:cBhvr>
                                        <p:cTn id="18" dur="500"/>
                                        <p:tgtEl>
                                          <p:spTgt spid="4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anim calcmode="lin" valueType="num">
                                      <p:cBhvr>
                                        <p:cTn id="23" dur="500" fill="hold"/>
                                        <p:tgtEl>
                                          <p:spTgt spid="49">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49">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4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49">
                                            <p:txEl>
                                              <p:pRg st="4" end="4"/>
                                            </p:txEl>
                                          </p:spTgt>
                                        </p:tgtEl>
                                        <p:attrNameLst>
                                          <p:attrName>style.visibility</p:attrName>
                                        </p:attrNameLst>
                                      </p:cBhvr>
                                      <p:to>
                                        <p:strVal val="visible"/>
                                      </p:to>
                                    </p:set>
                                    <p:anim calcmode="lin" valueType="num">
                                      <p:cBhvr>
                                        <p:cTn id="30" dur="500" fill="hold"/>
                                        <p:tgtEl>
                                          <p:spTgt spid="49">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49">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4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9">
                                            <p:txEl>
                                              <p:pRg st="5" end="5"/>
                                            </p:txEl>
                                          </p:spTgt>
                                        </p:tgtEl>
                                        <p:attrNameLst>
                                          <p:attrName>style.visibility</p:attrName>
                                        </p:attrNameLst>
                                      </p:cBhvr>
                                      <p:to>
                                        <p:strVal val="visible"/>
                                      </p:to>
                                    </p:set>
                                    <p:anim calcmode="lin" valueType="num">
                                      <p:cBhvr>
                                        <p:cTn id="37" dur="500" fill="hold"/>
                                        <p:tgtEl>
                                          <p:spTgt spid="49">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9">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8" name="TextBox 47">
            <a:extLst>
              <a:ext uri="{FF2B5EF4-FFF2-40B4-BE49-F238E27FC236}">
                <a16:creationId xmlns:a16="http://schemas.microsoft.com/office/drawing/2014/main" id="{8223D728-0CB3-66C1-D0C8-EDEEC731287B}"/>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PROPOSED SYSTEM</a:t>
            </a:r>
          </a:p>
        </p:txBody>
      </p:sp>
      <p:sp>
        <p:nvSpPr>
          <p:cNvPr id="49" name="Text Placeholder 37">
            <a:extLst>
              <a:ext uri="{FF2B5EF4-FFF2-40B4-BE49-F238E27FC236}">
                <a16:creationId xmlns:a16="http://schemas.microsoft.com/office/drawing/2014/main" id="{F96DE94F-2EE6-8B35-E4F8-051261AD04AA}"/>
              </a:ext>
            </a:extLst>
          </p:cNvPr>
          <p:cNvSpPr txBox="1">
            <a:spLocks/>
          </p:cNvSpPr>
          <p:nvPr/>
        </p:nvSpPr>
        <p:spPr>
          <a:xfrm>
            <a:off x="591015" y="1510747"/>
            <a:ext cx="10827058" cy="455609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This application is used to conduct online examination.  </a:t>
            </a:r>
          </a:p>
          <a:p>
            <a:pPr>
              <a:lnSpc>
                <a:spcPct val="150000"/>
              </a:lnSpc>
            </a:pPr>
            <a:r>
              <a:rPr lang="en-US" sz="1800" dirty="0"/>
              <a:t>The students can sit at individual terminals and login to write the exam in the given duration. </a:t>
            </a:r>
          </a:p>
          <a:p>
            <a:pPr>
              <a:lnSpc>
                <a:spcPct val="150000"/>
              </a:lnSpc>
            </a:pPr>
            <a:r>
              <a:rPr lang="en-US" sz="1800" dirty="0"/>
              <a:t>The questions have to be given to the students.</a:t>
            </a:r>
          </a:p>
          <a:p>
            <a:pPr>
              <a:lnSpc>
                <a:spcPct val="150000"/>
              </a:lnSpc>
            </a:pPr>
            <a:r>
              <a:rPr lang="en-US" sz="1800" dirty="0"/>
              <a:t>This application will perform correction, display the result immediately and also store it in database. </a:t>
            </a:r>
          </a:p>
          <a:p>
            <a:pPr>
              <a:lnSpc>
                <a:spcPct val="150000"/>
              </a:lnSpc>
            </a:pPr>
            <a:endParaRPr lang="en-US" sz="1800" dirty="0"/>
          </a:p>
          <a:p>
            <a:pPr>
              <a:lnSpc>
                <a:spcPct val="150000"/>
              </a:lnSpc>
            </a:pPr>
            <a:r>
              <a:rPr lang="en-US" sz="1800" dirty="0"/>
              <a:t>This application provides the administrator with a facility to add new exams. </a:t>
            </a:r>
          </a:p>
          <a:p>
            <a:pPr>
              <a:lnSpc>
                <a:spcPct val="150000"/>
              </a:lnSpc>
            </a:pPr>
            <a:r>
              <a:rPr lang="en-US" sz="1800" dirty="0"/>
              <a:t>This application provides the instructor add questions to the exam, modify questions in the exam in a particular exam. </a:t>
            </a:r>
          </a:p>
          <a:p>
            <a:pPr>
              <a:lnSpc>
                <a:spcPct val="150000"/>
              </a:lnSpc>
            </a:pPr>
            <a:r>
              <a:rPr lang="en-US" sz="1800" dirty="0"/>
              <a:t>This application takes care of authentication of the administrator, Instructor as well as the student.</a:t>
            </a:r>
          </a:p>
        </p:txBody>
      </p:sp>
    </p:spTree>
    <p:extLst>
      <p:ext uri="{BB962C8B-B14F-4D97-AF65-F5344CB8AC3E}">
        <p14:creationId xmlns:p14="http://schemas.microsoft.com/office/powerpoint/2010/main" val="4022760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53" presetClass="entr" presetSubtype="16" fill="hold" grpId="0" nodeType="withEffect">
                                  <p:stCondLst>
                                    <p:cond delay="0"/>
                                  </p:stCondLst>
                                  <p:childTnLst>
                                    <p:set>
                                      <p:cBhvr>
                                        <p:cTn id="8" dur="1" fill="hold">
                                          <p:stCondLst>
                                            <p:cond delay="0"/>
                                          </p:stCondLst>
                                        </p:cTn>
                                        <p:tgtEl>
                                          <p:spTgt spid="49">
                                            <p:txEl>
                                              <p:pRg st="0" end="0"/>
                                            </p:txEl>
                                          </p:spTgt>
                                        </p:tgtEl>
                                        <p:attrNameLst>
                                          <p:attrName>style.visibility</p:attrName>
                                        </p:attrNameLst>
                                      </p:cBhvr>
                                      <p:to>
                                        <p:strVal val="visible"/>
                                      </p:to>
                                    </p:set>
                                    <p:anim calcmode="lin" valueType="num">
                                      <p:cBhvr>
                                        <p:cTn id="9"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1" dur="500"/>
                                        <p:tgtEl>
                                          <p:spTgt spid="49">
                                            <p:txEl>
                                              <p:pRg st="0" end="0"/>
                                            </p:txEl>
                                          </p:spTgt>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49">
                                            <p:txEl>
                                              <p:pRg st="1" end="1"/>
                                            </p:txEl>
                                          </p:spTgt>
                                        </p:tgtEl>
                                        <p:attrNameLst>
                                          <p:attrName>style.visibility</p:attrName>
                                        </p:attrNameLst>
                                      </p:cBhvr>
                                      <p:to>
                                        <p:strVal val="visible"/>
                                      </p:to>
                                    </p:set>
                                    <p:anim calcmode="lin" valueType="num">
                                      <p:cBhvr>
                                        <p:cTn id="14" dur="500" fill="hold"/>
                                        <p:tgtEl>
                                          <p:spTgt spid="4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9">
                                            <p:txEl>
                                              <p:pRg st="1" end="1"/>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anim calcmode="lin" valueType="num">
                                      <p:cBhvr>
                                        <p:cTn id="19" dur="500" fill="hold"/>
                                        <p:tgtEl>
                                          <p:spTgt spid="4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9">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9">
                                            <p:txEl>
                                              <p:pRg st="2" end="2"/>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9">
                                            <p:txEl>
                                              <p:pRg st="3" end="3"/>
                                            </p:txEl>
                                          </p:spTgt>
                                        </p:tgtEl>
                                        <p:attrNameLst>
                                          <p:attrName>style.visibility</p:attrName>
                                        </p:attrNameLst>
                                      </p:cBhvr>
                                      <p:to>
                                        <p:strVal val="visible"/>
                                      </p:to>
                                    </p:set>
                                    <p:anim calcmode="lin" valueType="num">
                                      <p:cBhvr>
                                        <p:cTn id="24" dur="500" fill="hold"/>
                                        <p:tgtEl>
                                          <p:spTgt spid="49">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49">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49">
                                            <p:txEl>
                                              <p:pRg st="3" end="3"/>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9">
                                            <p:txEl>
                                              <p:pRg st="5" end="5"/>
                                            </p:txEl>
                                          </p:spTgt>
                                        </p:tgtEl>
                                        <p:attrNameLst>
                                          <p:attrName>style.visibility</p:attrName>
                                        </p:attrNameLst>
                                      </p:cBhvr>
                                      <p:to>
                                        <p:strVal val="visible"/>
                                      </p:to>
                                    </p:set>
                                    <p:anim calcmode="lin" valueType="num">
                                      <p:cBhvr>
                                        <p:cTn id="29" dur="500" fill="hold"/>
                                        <p:tgtEl>
                                          <p:spTgt spid="49">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49">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49">
                                            <p:txEl>
                                              <p:pRg st="5" end="5"/>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9">
                                            <p:txEl>
                                              <p:pRg st="6" end="6"/>
                                            </p:txEl>
                                          </p:spTgt>
                                        </p:tgtEl>
                                        <p:attrNameLst>
                                          <p:attrName>style.visibility</p:attrName>
                                        </p:attrNameLst>
                                      </p:cBhvr>
                                      <p:to>
                                        <p:strVal val="visible"/>
                                      </p:to>
                                    </p:set>
                                    <p:anim calcmode="lin" valueType="num">
                                      <p:cBhvr>
                                        <p:cTn id="34" dur="500" fill="hold"/>
                                        <p:tgtEl>
                                          <p:spTgt spid="49">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49">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49">
                                            <p:txEl>
                                              <p:pRg st="6" end="6"/>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9">
                                            <p:txEl>
                                              <p:pRg st="7" end="7"/>
                                            </p:txEl>
                                          </p:spTgt>
                                        </p:tgtEl>
                                        <p:attrNameLst>
                                          <p:attrName>style.visibility</p:attrName>
                                        </p:attrNameLst>
                                      </p:cBhvr>
                                      <p:to>
                                        <p:strVal val="visible"/>
                                      </p:to>
                                    </p:set>
                                    <p:anim calcmode="lin" valueType="num">
                                      <p:cBhvr>
                                        <p:cTn id="39" dur="500" fill="hold"/>
                                        <p:tgtEl>
                                          <p:spTgt spid="49">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49">
                                            <p:txEl>
                                              <p:pRg st="7" end="7"/>
                                            </p:txEl>
                                          </p:spTgt>
                                        </p:tgtEl>
                                        <p:attrNameLst>
                                          <p:attrName>ppt_h</p:attrName>
                                        </p:attrNameLst>
                                      </p:cBhvr>
                                      <p:tavLst>
                                        <p:tav tm="0">
                                          <p:val>
                                            <p:fltVal val="0"/>
                                          </p:val>
                                        </p:tav>
                                        <p:tav tm="100000">
                                          <p:val>
                                            <p:strVal val="#ppt_h"/>
                                          </p:val>
                                        </p:tav>
                                      </p:tavLst>
                                    </p:anim>
                                    <p:animEffect transition="in" filter="fade">
                                      <p:cBhvr>
                                        <p:cTn id="41" dur="500"/>
                                        <p:tgtEl>
                                          <p:spTgt spid="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38201" y="2057096"/>
            <a:ext cx="2743199" cy="1958314"/>
          </a:xfrm>
        </p:spPr>
        <p:txBody>
          <a:bodyPr>
            <a:normAutofit fontScale="90000"/>
          </a:bodyPr>
          <a:lstStyle/>
          <a:p>
            <a:r>
              <a:rPr lang="en-US" b="0" i="0" dirty="0">
                <a:solidFill>
                  <a:srgbClr val="374151"/>
                </a:solidFill>
                <a:effectLst/>
                <a:latin typeface="Söhne"/>
              </a:rPr>
              <a:t>Objectives of an Examination Portal:</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675368" y="894579"/>
            <a:ext cx="3001176" cy="543555"/>
          </a:xfrm>
        </p:spPr>
        <p:txBody>
          <a:bodyPr>
            <a:normAutofit/>
          </a:bodyPr>
          <a:lstStyle/>
          <a:p>
            <a:r>
              <a:rPr lang="en-US" dirty="0"/>
              <a:t>Streamline the Assessment Process</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432139" y="892907"/>
            <a:ext cx="3001175" cy="543555"/>
          </a:xfrm>
        </p:spPr>
        <p:txBody>
          <a:bodyPr>
            <a:normAutofit/>
          </a:bodyPr>
          <a:lstStyle/>
          <a:p>
            <a:r>
              <a:rPr lang="en-US" dirty="0"/>
              <a:t>Provide Flexibility and Accessibility:</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675368" y="1438134"/>
            <a:ext cx="3001176" cy="1517776"/>
          </a:xfrm>
        </p:spPr>
        <p:txBody>
          <a:bodyPr>
            <a:normAutofit/>
          </a:bodyPr>
          <a:lstStyle/>
          <a:p>
            <a:r>
              <a:rPr lang="en-US" dirty="0"/>
              <a:t>Examination Portals aim to simplify the assessment process by digitally storing and automating operations, from test creation to result generation.</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32138" y="1480591"/>
            <a:ext cx="3001175" cy="1475319"/>
          </a:xfrm>
        </p:spPr>
        <p:txBody>
          <a:bodyPr>
            <a:normAutofit/>
          </a:bodyPr>
          <a:lstStyle/>
          <a:p>
            <a:r>
              <a:rPr lang="en-US" dirty="0"/>
              <a:t>Exam portals provide students with flexibility and accessibility by allowing them to take tests remotely.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4675369" y="3246198"/>
            <a:ext cx="3001174" cy="754311"/>
          </a:xfrm>
        </p:spPr>
        <p:txBody>
          <a:bodyPr>
            <a:normAutofit/>
          </a:bodyPr>
          <a:lstStyle/>
          <a:p>
            <a:r>
              <a:rPr lang="en-US" dirty="0"/>
              <a:t>Enable Automated Grading and Result Processing: </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432138" y="3244035"/>
            <a:ext cx="3001175" cy="754310"/>
          </a:xfrm>
        </p:spPr>
        <p:txBody>
          <a:bodyPr>
            <a:normAutofit/>
          </a:bodyPr>
          <a:lstStyle/>
          <a:p>
            <a:r>
              <a:rPr lang="en-US" dirty="0"/>
              <a:t>Simplify Exam Management:</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675368" y="4000510"/>
            <a:ext cx="3001175" cy="1526930"/>
          </a:xfrm>
        </p:spPr>
        <p:txBody>
          <a:bodyPr/>
          <a:lstStyle/>
          <a:p>
            <a:r>
              <a:rPr lang="en-US" dirty="0"/>
              <a:t>An Examination Portal enables quick and accurate grading of exams, reducing manual effort and providing timely feedback.</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432139" y="4000509"/>
            <a:ext cx="3001174" cy="1533310"/>
          </a:xfrm>
        </p:spPr>
        <p:txBody>
          <a:bodyPr>
            <a:normAutofit/>
          </a:bodyPr>
          <a:lstStyle/>
          <a:p>
            <a:r>
              <a:rPr lang="en-US" dirty="0"/>
              <a:t>The portal's features simplify exam management, allowing teachers and administrators to focus on the educational aspects.</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2212109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p:cTn id="14"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6">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 calcmode="lin" valueType="num">
                                      <p:cBhvr>
                                        <p:cTn id="1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 calcmode="lin" valueType="num">
                                      <p:cBhvr>
                                        <p:cTn id="26"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7"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28" dur="1000" fill="hold"/>
                                        <p:tgtEl>
                                          <p:spTgt spid="22">
                                            <p:txEl>
                                              <p:pRg st="0" end="0"/>
                                            </p:txEl>
                                          </p:spTgt>
                                        </p:tgtEl>
                                        <p:attrNameLst>
                                          <p:attrName>style.rotation</p:attrName>
                                        </p:attrNameLst>
                                      </p:cBhvr>
                                      <p:tavLst>
                                        <p:tav tm="0">
                                          <p:val>
                                            <p:fltVal val="90"/>
                                          </p:val>
                                        </p:tav>
                                        <p:tav tm="100000">
                                          <p:val>
                                            <p:fltVal val="0"/>
                                          </p:val>
                                        </p:tav>
                                      </p:tavLst>
                                    </p:anim>
                                    <p:animEffect transition="in" filter="fade">
                                      <p:cBhvr>
                                        <p:cTn id="29" dur="1000"/>
                                        <p:tgtEl>
                                          <p:spTgt spid="22">
                                            <p:txEl>
                                              <p:pRg st="0" end="0"/>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7">
                                            <p:txEl>
                                              <p:pRg st="0" end="0"/>
                                            </p:txEl>
                                          </p:spTgt>
                                        </p:tgtEl>
                                        <p:attrNameLst>
                                          <p:attrName>style.visibility</p:attrName>
                                        </p:attrNameLst>
                                      </p:cBhvr>
                                      <p:to>
                                        <p:strVal val="visible"/>
                                      </p:to>
                                    </p:set>
                                    <p:anim calcmode="lin" valueType="num">
                                      <p:cBhvr>
                                        <p:cTn id="32" dur="10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37">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37">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3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 calcmode="lin" valueType="num">
                                      <p:cBhvr>
                                        <p:cTn id="40"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28">
                                            <p:txEl>
                                              <p:pRg st="0" end="0"/>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 calcmode="lin" valueType="num">
                                      <p:cBhvr>
                                        <p:cTn id="4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4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p:cTn id="52"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27">
                                            <p:txEl>
                                              <p:pRg st="0" end="0"/>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 grpId="0" build="p"/>
      <p:bldP spid="22" grpId="0" build="p"/>
      <p:bldP spid="38" grpId="0" build="p"/>
      <p:bldP spid="37" grpId="0" build="p"/>
      <p:bldP spid="28" grpId="0" build="p"/>
      <p:bldP spid="27" grpId="0" build="p"/>
      <p:bldP spid="40" grpId="0" build="p"/>
      <p:bldP spid="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441106" y="152721"/>
            <a:ext cx="4864608" cy="365760"/>
          </a:xfrm>
        </p:spPr>
        <p:txBody>
          <a:bodyPr/>
          <a:lstStyle/>
          <a:p>
            <a:r>
              <a:rPr lang="en-US" dirty="0"/>
              <a:t>Gantt Chart</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 name="Picture 1">
            <a:extLst>
              <a:ext uri="{FF2B5EF4-FFF2-40B4-BE49-F238E27FC236}">
                <a16:creationId xmlns:a16="http://schemas.microsoft.com/office/drawing/2014/main" id="{55EC7E62-E76A-D22B-36B9-E25CD6932F8E}"/>
              </a:ext>
            </a:extLst>
          </p:cNvPr>
          <p:cNvPicPr>
            <a:picLocks noChangeAspect="1"/>
          </p:cNvPicPr>
          <p:nvPr/>
        </p:nvPicPr>
        <p:blipFill>
          <a:blip r:embed="rId2"/>
          <a:srcRect/>
          <a:stretch/>
        </p:blipFill>
        <p:spPr>
          <a:xfrm>
            <a:off x="891067" y="1789375"/>
            <a:ext cx="10165676" cy="3279250"/>
          </a:xfrm>
          <a:prstGeom prst="rect">
            <a:avLst/>
          </a:prstGeom>
        </p:spPr>
      </p:pic>
    </p:spTree>
    <p:extLst>
      <p:ext uri="{BB962C8B-B14F-4D97-AF65-F5344CB8AC3E}">
        <p14:creationId xmlns:p14="http://schemas.microsoft.com/office/powerpoint/2010/main" val="42317111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IN" sz="2800" b="0" i="0" u="none" strike="noStrike" kern="1200" cap="all" spc="400" normalizeH="0" baseline="0" noProof="0" dirty="0">
                <a:ln w="19050">
                  <a:solidFill>
                    <a:schemeClr val="accent5"/>
                  </a:solidFill>
                </a:ln>
                <a:noFill/>
                <a:effectLst/>
                <a:uLnTx/>
                <a:uFillTx/>
                <a:latin typeface="+mj-lt"/>
                <a:ea typeface="+mn-ea"/>
                <a:cs typeface="+mn-cs"/>
              </a:rPr>
              <a:t>System Requirements </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9353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4235646" cy="469490"/>
          </a:xfrm>
        </p:spPr>
        <p:txBody>
          <a:bodyPr>
            <a:normAutofit/>
          </a:bodyPr>
          <a:lstStyle/>
          <a:p>
            <a:r>
              <a:rPr lang="en-US" dirty="0"/>
              <a:t>Hardware Requirements:-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566450" y="2193279"/>
            <a:ext cx="5515804" cy="1610673"/>
          </a:xfrm>
        </p:spPr>
        <p:txBody>
          <a:bodyPr/>
          <a:lstStyle/>
          <a:p>
            <a:pPr marL="285750" indent="-285750">
              <a:lnSpc>
                <a:spcPct val="150000"/>
              </a:lnSpc>
              <a:buFont typeface="Arial" panose="020B0604020202020204" pitchFamily="34" charset="0"/>
              <a:buChar char="•"/>
            </a:pPr>
            <a:r>
              <a:rPr lang="en-US" dirty="0"/>
              <a:t>Memory (RAM): 2 GB(</a:t>
            </a:r>
            <a:r>
              <a:rPr lang="en-IN" dirty="0"/>
              <a:t>minimum</a:t>
            </a:r>
            <a:r>
              <a:rPr lang="en-US" dirty="0"/>
              <a:t>) of RAM required.</a:t>
            </a:r>
          </a:p>
          <a:p>
            <a:pPr marL="285750" indent="-285750">
              <a:lnSpc>
                <a:spcPct val="150000"/>
              </a:lnSpc>
              <a:buFont typeface="Arial" panose="020B0604020202020204" pitchFamily="34" charset="0"/>
              <a:buChar char="•"/>
            </a:pPr>
            <a:r>
              <a:rPr lang="en-US" dirty="0"/>
              <a:t>Hard Disk Space: 10 GB.</a:t>
            </a:r>
          </a:p>
          <a:p>
            <a:pPr marL="285750" indent="-285750">
              <a:lnSpc>
                <a:spcPct val="150000"/>
              </a:lnSpc>
              <a:buFont typeface="Arial" panose="020B0604020202020204" pitchFamily="34" charset="0"/>
              <a:buChar char="•"/>
            </a:pPr>
            <a:r>
              <a:rPr lang="en-US" dirty="0"/>
              <a:t>Processor: Intel Pentium 4 Dual Core GHz or higher.</a:t>
            </a:r>
          </a:p>
          <a:p>
            <a:pPr marL="285750" indent="-285750">
              <a:lnSpc>
                <a:spcPct val="150000"/>
              </a:lnSpc>
              <a:buFont typeface="Arial" panose="020B0604020202020204" pitchFamily="34" charset="0"/>
              <a:buChar char="•"/>
            </a:pPr>
            <a:r>
              <a:rPr lang="en-US" dirty="0"/>
              <a:t>Microsoft Compatible 101 or more Key Board</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1" name="Text Placeholder 63">
            <a:extLst>
              <a:ext uri="{FF2B5EF4-FFF2-40B4-BE49-F238E27FC236}">
                <a16:creationId xmlns:a16="http://schemas.microsoft.com/office/drawing/2014/main" id="{AD45795B-E886-B9D9-653A-29813A77FF2B}"/>
              </a:ext>
            </a:extLst>
          </p:cNvPr>
          <p:cNvSpPr txBox="1">
            <a:spLocks/>
          </p:cNvSpPr>
          <p:nvPr/>
        </p:nvSpPr>
        <p:spPr>
          <a:xfrm>
            <a:off x="4145029" y="3791855"/>
            <a:ext cx="4235646" cy="4694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a:t>
            </a:r>
            <a:r>
              <a:rPr lang="en-IN" dirty="0"/>
              <a:t>Requirements:-</a:t>
            </a:r>
          </a:p>
          <a:p>
            <a:endParaRPr lang="en-US" dirty="0"/>
          </a:p>
        </p:txBody>
      </p:sp>
      <p:sp>
        <p:nvSpPr>
          <p:cNvPr id="22" name="Text Placeholder 42">
            <a:extLst>
              <a:ext uri="{FF2B5EF4-FFF2-40B4-BE49-F238E27FC236}">
                <a16:creationId xmlns:a16="http://schemas.microsoft.com/office/drawing/2014/main" id="{8A45058D-A8D0-ED21-E72A-C306F9EBB88F}"/>
              </a:ext>
            </a:extLst>
          </p:cNvPr>
          <p:cNvSpPr txBox="1">
            <a:spLocks/>
          </p:cNvSpPr>
          <p:nvPr/>
        </p:nvSpPr>
        <p:spPr>
          <a:xfrm>
            <a:off x="4566450" y="4249248"/>
            <a:ext cx="5515804" cy="1610673"/>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Operating System : Windows</a:t>
            </a:r>
          </a:p>
          <a:p>
            <a:pPr marL="285750" indent="-285750">
              <a:lnSpc>
                <a:spcPct val="150000"/>
              </a:lnSpc>
              <a:buFont typeface="Arial" panose="020B0604020202020204" pitchFamily="34" charset="0"/>
              <a:buChar char="•"/>
            </a:pPr>
            <a:r>
              <a:rPr lang="en-US" dirty="0"/>
              <a:t>Front-End: HTML,CSS,JAVASCRIPT</a:t>
            </a:r>
          </a:p>
          <a:p>
            <a:pPr marL="285750" indent="-285750">
              <a:lnSpc>
                <a:spcPct val="150000"/>
              </a:lnSpc>
              <a:buFont typeface="Arial" panose="020B0604020202020204" pitchFamily="34" charset="0"/>
              <a:buChar char="•"/>
            </a:pPr>
            <a:r>
              <a:rPr lang="en-US" dirty="0"/>
              <a:t>Back-End: PHP &amp; MySQL</a:t>
            </a:r>
          </a:p>
          <a:p>
            <a:pPr marL="285750" indent="-285750">
              <a:lnSpc>
                <a:spcPct val="150000"/>
              </a:lnSpc>
              <a:buFont typeface="Arial" panose="020B0604020202020204" pitchFamily="34" charset="0"/>
              <a:buChar char="•"/>
            </a:pPr>
            <a:r>
              <a:rPr lang="en-US" dirty="0"/>
              <a:t>Web Server: Apache SERVER.</a:t>
            </a:r>
          </a:p>
          <a:p>
            <a:pPr marL="285750" indent="-285750">
              <a:lnSpc>
                <a:spcPct val="150000"/>
              </a:lnSpc>
              <a:buFont typeface="Arial" panose="020B0604020202020204" pitchFamily="34" charset="0"/>
              <a:buChar char="•"/>
            </a:pPr>
            <a:r>
              <a:rPr lang="en-US" dirty="0"/>
              <a:t>Tool: XAMPP </a:t>
            </a:r>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4">
                                            <p:txEl>
                                              <p:pRg st="0" end="0"/>
                                            </p:txEl>
                                          </p:spTgt>
                                        </p:tgtEl>
                                        <p:attrNameLst>
                                          <p:attrName>style.visibility</p:attrName>
                                        </p:attrNameLst>
                                      </p:cBhvr>
                                      <p:to>
                                        <p:strVal val="visible"/>
                                      </p:to>
                                    </p:set>
                                    <p:animEffect transition="in" filter="fade">
                                      <p:cBhvr>
                                        <p:cTn id="14" dur="1000"/>
                                        <p:tgtEl>
                                          <p:spTgt spid="64">
                                            <p:txEl>
                                              <p:pRg st="0" end="0"/>
                                            </p:txEl>
                                          </p:spTgt>
                                        </p:tgtEl>
                                      </p:cBhvr>
                                    </p:animEffect>
                                    <p:anim calcmode="lin" valueType="num">
                                      <p:cBhvr>
                                        <p:cTn id="15"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fade">
                                      <p:cBhvr>
                                        <p:cTn id="19" dur="1000"/>
                                        <p:tgtEl>
                                          <p:spTgt spid="43">
                                            <p:txEl>
                                              <p:pRg st="0" end="0"/>
                                            </p:txEl>
                                          </p:spTgt>
                                        </p:tgtEl>
                                      </p:cBhvr>
                                    </p:animEffect>
                                    <p:anim calcmode="lin" valueType="num">
                                      <p:cBhvr>
                                        <p:cTn id="20"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3">
                                            <p:txEl>
                                              <p:pRg st="1" end="1"/>
                                            </p:txEl>
                                          </p:spTgt>
                                        </p:tgtEl>
                                        <p:attrNameLst>
                                          <p:attrName>style.visibility</p:attrName>
                                        </p:attrNameLst>
                                      </p:cBhvr>
                                      <p:to>
                                        <p:strVal val="visible"/>
                                      </p:to>
                                    </p:set>
                                    <p:animEffect transition="in" filter="fade">
                                      <p:cBhvr>
                                        <p:cTn id="24" dur="1000"/>
                                        <p:tgtEl>
                                          <p:spTgt spid="43">
                                            <p:txEl>
                                              <p:pRg st="1" end="1"/>
                                            </p:txEl>
                                          </p:spTgt>
                                        </p:tgtEl>
                                      </p:cBhvr>
                                    </p:animEffect>
                                    <p:anim calcmode="lin" valueType="num">
                                      <p:cBhvr>
                                        <p:cTn id="2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animEffect transition="in" filter="fade">
                                      <p:cBhvr>
                                        <p:cTn id="29" dur="1000"/>
                                        <p:tgtEl>
                                          <p:spTgt spid="43">
                                            <p:txEl>
                                              <p:pRg st="2" end="2"/>
                                            </p:txEl>
                                          </p:spTgt>
                                        </p:tgtEl>
                                      </p:cBhvr>
                                    </p:animEffect>
                                    <p:anim calcmode="lin" valueType="num">
                                      <p:cBhvr>
                                        <p:cTn id="30" dur="10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3">
                                            <p:txEl>
                                              <p:pRg st="3" end="3"/>
                                            </p:txEl>
                                          </p:spTgt>
                                        </p:tgtEl>
                                        <p:attrNameLst>
                                          <p:attrName>style.visibility</p:attrName>
                                        </p:attrNameLst>
                                      </p:cBhvr>
                                      <p:to>
                                        <p:strVal val="visible"/>
                                      </p:to>
                                    </p:set>
                                    <p:animEffect transition="in" filter="fade">
                                      <p:cBhvr>
                                        <p:cTn id="34" dur="1000"/>
                                        <p:tgtEl>
                                          <p:spTgt spid="43">
                                            <p:txEl>
                                              <p:pRg st="3" end="3"/>
                                            </p:txEl>
                                          </p:spTgt>
                                        </p:tgtEl>
                                      </p:cBhvr>
                                    </p:animEffect>
                                    <p:anim calcmode="lin" valueType="num">
                                      <p:cBhvr>
                                        <p:cTn id="35" dur="1000" fill="hold"/>
                                        <p:tgtEl>
                                          <p:spTgt spid="4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4" grpId="0" build="p"/>
      <p:bldP spid="43" grpId="0" uiExpand="1" build="allAtOnce"/>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3EB14FD-7CE1-6B35-71CA-848E19701E41}"/>
              </a:ext>
            </a:extLst>
          </p:cNvPr>
          <p:cNvSpPr txBox="1"/>
          <p:nvPr/>
        </p:nvSpPr>
        <p:spPr>
          <a:xfrm>
            <a:off x="591015" y="371211"/>
            <a:ext cx="8006575" cy="707886"/>
          </a:xfrm>
          <a:prstGeom prst="rect">
            <a:avLst/>
          </a:prstGeom>
          <a:noFill/>
        </p:spPr>
        <p:txBody>
          <a:bodyPr wrap="square" rtlCol="0">
            <a:spAutoFit/>
          </a:bodyPr>
          <a:lstStyle/>
          <a:p>
            <a:r>
              <a:rPr lang="en-IN" sz="4000" dirty="0">
                <a:solidFill>
                  <a:schemeClr val="bg1"/>
                </a:solidFill>
              </a:rPr>
              <a:t>E-R Diagram </a:t>
            </a:r>
          </a:p>
        </p:txBody>
      </p:sp>
      <p:pic>
        <p:nvPicPr>
          <p:cNvPr id="3" name="Picture 2">
            <a:extLst>
              <a:ext uri="{FF2B5EF4-FFF2-40B4-BE49-F238E27FC236}">
                <a16:creationId xmlns:a16="http://schemas.microsoft.com/office/drawing/2014/main" id="{D96262B9-43BC-419E-C8ED-A0CC3D927CF1}"/>
              </a:ext>
            </a:extLst>
          </p:cNvPr>
          <p:cNvPicPr>
            <a:picLocks noChangeAspect="1"/>
          </p:cNvPicPr>
          <p:nvPr/>
        </p:nvPicPr>
        <p:blipFill>
          <a:blip r:embed="rId2"/>
          <a:stretch>
            <a:fillRect/>
          </a:stretch>
        </p:blipFill>
        <p:spPr>
          <a:xfrm>
            <a:off x="1180147" y="1079097"/>
            <a:ext cx="9831706" cy="5474473"/>
          </a:xfrm>
          <a:prstGeom prst="rect">
            <a:avLst/>
          </a:prstGeom>
        </p:spPr>
      </p:pic>
    </p:spTree>
    <p:extLst>
      <p:ext uri="{BB962C8B-B14F-4D97-AF65-F5344CB8AC3E}">
        <p14:creationId xmlns:p14="http://schemas.microsoft.com/office/powerpoint/2010/main" val="21567603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purl.org/dc/terms/"/>
    <ds:schemaRef ds:uri="http://schemas.microsoft.com/office/2006/documentManagement/types"/>
    <ds:schemaRef ds:uri="http://purl.org/dc/elements/1.1/"/>
    <ds:schemaRef ds:uri="http://schemas.microsoft.com/office/infopath/2007/PartnerControls"/>
    <ds:schemaRef ds:uri="http://schemas.microsoft.com/sharepoint/v3"/>
    <ds:schemaRef ds:uri="230e9df3-be65-4c73-a93b-d1236ebd677e"/>
    <ds:schemaRef ds:uri="http://schemas.microsoft.com/office/2006/metadata/properties"/>
    <ds:schemaRef ds:uri="http://purl.org/dc/dcmitype/"/>
    <ds:schemaRef ds:uri="16c05727-aa75-4e4a-9b5f-8a80a1165891"/>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759</TotalTime>
  <Words>765</Words>
  <Application>Microsoft Office PowerPoint</Application>
  <PresentationFormat>Widescreen</PresentationFormat>
  <Paragraphs>94</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Bierstadt</vt:lpstr>
      <vt:lpstr>Calibri</vt:lpstr>
      <vt:lpstr>Courier New</vt:lpstr>
      <vt:lpstr>Posterama</vt:lpstr>
      <vt:lpstr>Posterama Bold</vt:lpstr>
      <vt:lpstr>Söhne</vt:lpstr>
      <vt:lpstr>Office Theme</vt:lpstr>
      <vt:lpstr>Examination Portal</vt:lpstr>
      <vt:lpstr>Submitted By: </vt:lpstr>
      <vt:lpstr>What is Examination Portal?</vt:lpstr>
      <vt:lpstr>PowerPoint Presentation</vt:lpstr>
      <vt:lpstr>PowerPoint Presentation</vt:lpstr>
      <vt:lpstr>Objectives of an Examination Portal:</vt:lpstr>
      <vt:lpstr>Gantt Chart</vt:lpstr>
      <vt:lpstr>System Requirements </vt:lpstr>
      <vt:lpstr>PowerPoint Presentation</vt:lpstr>
      <vt:lpstr>PowerPoint Presentation</vt:lpstr>
      <vt:lpstr>PowerPoint Presentation</vt:lpstr>
      <vt:lpstr>Database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Uttam Kumar</dc:creator>
  <cp:lastModifiedBy>Prince Kumar</cp:lastModifiedBy>
  <cp:revision>111</cp:revision>
  <dcterms:created xsi:type="dcterms:W3CDTF">2023-06-01T12:26:15Z</dcterms:created>
  <dcterms:modified xsi:type="dcterms:W3CDTF">2023-11-29T17:03:26Z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